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73"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83" name="Picture Placeholder 2"/>
          <p:cNvSpPr/>
          <p:nvPr>
            <p:ph type="pic" sz="half" idx="13"/>
          </p:nvPr>
        </p:nvSpPr>
        <p:spPr>
          <a:xfrm>
            <a:off x="1792288" y="612775"/>
            <a:ext cx="5486401" cy="4114800"/>
          </a:xfrm>
          <a:prstGeom prst="rect">
            <a:avLst/>
          </a:prstGeom>
        </p:spPr>
        <p:txBody>
          <a:bodyPr lIns="91439" rIns="91439">
            <a:noAutofit/>
          </a:bodyPr>
          <a:lstStyle/>
          <a:p>
            <a:pPr/>
          </a:p>
        </p:txBody>
      </p:sp>
      <p:sp>
        <p:nvSpPr>
          <p:cNvPr id="84"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 Id="rId3" Type="http://schemas.openxmlformats.org/officeDocument/2006/relationships/image" Target="../media/image7.jpeg"/><Relationship Id="rId4" Type="http://schemas.openxmlformats.org/officeDocument/2006/relationships/image" Target="../media/image1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 Id="rId3" Type="http://schemas.openxmlformats.org/officeDocument/2006/relationships/image" Target="../media/image6.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Rectangle 1"/>
          <p:cNvSpPr txBox="1"/>
          <p:nvPr/>
        </p:nvSpPr>
        <p:spPr>
          <a:xfrm>
            <a:off x="2438400" y="1295399"/>
            <a:ext cx="4953000" cy="3545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pPr>
          </a:p>
          <a:p>
            <a:pPr>
              <a:defRPr sz="1200"/>
            </a:pPr>
            <a:r>
              <a:t> </a:t>
            </a:r>
            <a:r>
              <a:rPr b="1" sz="3700"/>
              <a:t> ICSB   Partnerships</a:t>
            </a:r>
            <a:endParaRPr b="1" sz="3700"/>
          </a:p>
          <a:p>
            <a:pPr>
              <a:defRPr b="1" sz="3700"/>
            </a:pPr>
            <a:r>
              <a:t> </a:t>
            </a:r>
            <a:r>
              <a:rPr sz="3000"/>
              <a:t>Update, June 2019</a:t>
            </a:r>
            <a:endParaRPr sz="3000"/>
          </a:p>
          <a:p>
            <a:pPr>
              <a:defRPr b="1" sz="3000"/>
            </a:pPr>
            <a:r>
              <a:t>        Cairo, Egypt</a:t>
            </a:r>
          </a:p>
          <a:p>
            <a:pPr>
              <a:defRPr b="1" sz="3000"/>
            </a:pPr>
          </a:p>
          <a:p>
            <a:pPr>
              <a:defRPr b="1" sz="3000"/>
            </a:pPr>
          </a:p>
          <a:p>
            <a:pPr>
              <a:defRPr sz="3000"/>
            </a:pPr>
          </a:p>
          <a:p>
            <a:pPr>
              <a:defRPr sz="2800"/>
            </a:pPr>
            <a:r>
              <a:t>  Winslow Sargeant, Ph.D.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Rectangle 1"/>
          <p:cNvSpPr txBox="1"/>
          <p:nvPr/>
        </p:nvSpPr>
        <p:spPr>
          <a:xfrm>
            <a:off x="1066800" y="838199"/>
            <a:ext cx="6553200" cy="50066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lnSpc>
                <a:spcPct val="115000"/>
              </a:lnSpc>
              <a:spcBef>
                <a:spcPts val="1000"/>
              </a:spcBef>
              <a:defRPr sz="1200">
                <a:latin typeface="Arial"/>
                <a:ea typeface="Arial"/>
                <a:cs typeface="Arial"/>
                <a:sym typeface="Arial"/>
              </a:defRPr>
            </a:pPr>
            <a:r>
              <a:t> </a:t>
            </a:r>
            <a:endParaRPr sz="1000"/>
          </a:p>
          <a:p>
            <a:pPr marL="342900" indent="-342900" algn="just">
              <a:lnSpc>
                <a:spcPct val="115000"/>
              </a:lnSpc>
              <a:buSzPct val="100000"/>
              <a:buAutoNum type="arabicParenR" startAt="1"/>
              <a:defRPr sz="1400"/>
            </a:pPr>
            <a:r>
              <a:t>Party B will provide support in key activities related to the Advanced Executive Program as a co-sponsor. Party B will:</a:t>
            </a:r>
          </a:p>
          <a:p>
            <a:pPr indent="457200" algn="just">
              <a:lnSpc>
                <a:spcPct val="120000"/>
              </a:lnSpc>
              <a:defRPr sz="1400">
                <a:latin typeface="Arial"/>
                <a:ea typeface="Arial"/>
                <a:cs typeface="Arial"/>
                <a:sym typeface="Arial"/>
              </a:defRPr>
            </a:pPr>
            <a:r>
              <a:t> </a:t>
            </a:r>
          </a:p>
          <a:p>
            <a:pPr lvl="1" marL="742950" indent="-285750" algn="just">
              <a:lnSpc>
                <a:spcPct val="115000"/>
              </a:lnSpc>
              <a:buSzPct val="100000"/>
              <a:buAutoNum type="alphaLcPeriod" startAt="1"/>
              <a:defRPr sz="1400"/>
            </a:pPr>
            <a:r>
              <a:t>Participation of ICSB executives and member organizations in the in-country programming of the IGD Advanced Executive Program, where possible. </a:t>
            </a:r>
          </a:p>
          <a:p>
            <a:pPr lvl="1" marL="742950" indent="-285750" algn="just">
              <a:lnSpc>
                <a:spcPct val="115000"/>
              </a:lnSpc>
              <a:buSzPct val="100000"/>
              <a:buAutoNum type="alphaLcPeriod" startAt="1"/>
              <a:defRPr sz="1400"/>
            </a:pPr>
            <a:r>
              <a:t>Commit to partner with IGD and local business schools in shaping the curriculum for all Advanced Executive Programs .</a:t>
            </a:r>
          </a:p>
          <a:p>
            <a:pPr lvl="1" marL="742950" indent="-285750" algn="just">
              <a:lnSpc>
                <a:spcPct val="115000"/>
              </a:lnSpc>
              <a:buSzPct val="100000"/>
              <a:buAutoNum type="alphaLcPeriod" startAt="1"/>
              <a:defRPr sz="1400"/>
            </a:pPr>
            <a:r>
              <a:t>Serve as a connector to The George Washington University, host of the ICSB International Office.  </a:t>
            </a:r>
          </a:p>
          <a:p>
            <a:pPr lvl="1" marL="742950" indent="-285750" algn="just">
              <a:lnSpc>
                <a:spcPct val="115000"/>
              </a:lnSpc>
              <a:buSzPct val="100000"/>
              <a:buAutoNum type="alphaLcPeriod" startAt="1"/>
              <a:defRPr sz="1400"/>
            </a:pPr>
            <a:r>
              <a:t>Provide training Certification from the International Council of Small Business  and based upon our relationship with The George Washington University (GWU), seek for the certification to also be authorized through GWU.</a:t>
            </a:r>
          </a:p>
          <a:p>
            <a:pPr lvl="1" marL="742950" indent="-285750" algn="just">
              <a:lnSpc>
                <a:spcPct val="115000"/>
              </a:lnSpc>
              <a:buSzPct val="100000"/>
              <a:buAutoNum type="alphaLcPeriod" startAt="1"/>
              <a:defRPr sz="1400"/>
            </a:pPr>
            <a:r>
              <a:t>Commit to share marketing materials with your network to highlight partnership.</a:t>
            </a:r>
          </a:p>
          <a:p>
            <a:pPr algn="just">
              <a:lnSpc>
                <a:spcPct val="115000"/>
              </a:lnSpc>
              <a:defRPr sz="1400"/>
            </a:pPr>
            <a:r>
              <a:t> </a:t>
            </a:r>
          </a:p>
          <a:p>
            <a:pPr lvl="1" marL="742950" indent="-285750" algn="just">
              <a:lnSpc>
                <a:spcPct val="115000"/>
              </a:lnSpc>
              <a:buSzPct val="100000"/>
              <a:buAutoNum type="alphaLcPeriod" startAt="1"/>
              <a:defRPr sz="1400"/>
            </a:pPr>
            <a:r>
              <a:t>Promote the Advanced Executive Program to encourage participation among ICSB clients.</a:t>
            </a:r>
          </a:p>
        </p:txBody>
      </p:sp>
      <p:sp>
        <p:nvSpPr>
          <p:cNvPr id="136" name="TextBox 2"/>
          <p:cNvSpPr txBox="1"/>
          <p:nvPr/>
        </p:nvSpPr>
        <p:spPr>
          <a:xfrm>
            <a:off x="2971799" y="152399"/>
            <a:ext cx="2830747"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ICSB will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Rectangle 1"/>
          <p:cNvSpPr txBox="1"/>
          <p:nvPr/>
        </p:nvSpPr>
        <p:spPr>
          <a:xfrm>
            <a:off x="685800" y="1066800"/>
            <a:ext cx="7315200" cy="44185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lnSpc>
                <a:spcPct val="115000"/>
              </a:lnSpc>
              <a:spcBef>
                <a:spcPts val="1000"/>
              </a:spcBef>
              <a:defRPr sz="1200">
                <a:latin typeface="Arial"/>
                <a:ea typeface="Arial"/>
                <a:cs typeface="Arial"/>
                <a:sym typeface="Arial"/>
              </a:defRPr>
            </a:pPr>
            <a:r>
              <a:t> </a:t>
            </a:r>
            <a:endParaRPr sz="1000"/>
          </a:p>
          <a:p>
            <a:pPr>
              <a:defRPr sz="1600"/>
            </a:pPr>
            <a:r>
              <a:t>Party A will take the lead in organizing all aspects of the four-day Advanced Executive Training Program. Party A will:</a:t>
            </a:r>
          </a:p>
          <a:p>
            <a:pPr>
              <a:defRPr sz="1600"/>
            </a:pPr>
            <a:r>
              <a:t> </a:t>
            </a:r>
          </a:p>
          <a:p>
            <a:pPr lvl="1" marL="800100" indent="-342900">
              <a:buSzPct val="100000"/>
              <a:buAutoNum type="arabicPeriod" startAt="1"/>
              <a:defRPr sz="1600"/>
            </a:pPr>
            <a:r>
              <a:t>Serve as the lead organizer of the Advanced Executive Program on Doing Business in Africa.</a:t>
            </a:r>
          </a:p>
          <a:p>
            <a:pPr lvl="1" marL="800100" indent="-342900">
              <a:buSzPct val="100000"/>
              <a:buAutoNum type="arabicPeriod" startAt="1"/>
              <a:defRPr sz="1600"/>
            </a:pPr>
            <a:r>
              <a:t>Incorporate trade facilitation and opportunities to boost U.S.-Africa trade, including the African Growth and Opportunity Act (AGOA), into the overall concept of the Advanced Executive Program.</a:t>
            </a:r>
          </a:p>
          <a:p>
            <a:pPr lvl="1" marL="800100" indent="-342900">
              <a:buSzPct val="100000"/>
              <a:buAutoNum type="arabicPeriod" startAt="1"/>
              <a:defRPr sz="1600"/>
            </a:pPr>
            <a:r>
              <a:t>Highlight the capacity of U.S. small businesses to compete in the global marketplace. </a:t>
            </a:r>
          </a:p>
          <a:p>
            <a:pPr lvl="1" marL="800100" indent="-342900">
              <a:buSzPct val="100000"/>
              <a:buAutoNum type="arabicPeriod" startAt="1"/>
              <a:defRPr sz="1600"/>
            </a:pPr>
            <a:r>
              <a:t>Develop marketing materials for ICSB to share with district offices and wide network and social media platforms. </a:t>
            </a:r>
          </a:p>
          <a:p>
            <a:pPr lvl="1" marL="800100" indent="-342900">
              <a:buSzPct val="100000"/>
              <a:buAutoNum type="arabicPeriod" startAt="1"/>
              <a:defRPr sz="1600"/>
            </a:pPr>
            <a:r>
              <a:t>Create a webinar that gives attendees a preview into the business environment and overview of the four-day immersion program.</a:t>
            </a:r>
          </a:p>
          <a:p>
            <a:pPr lvl="1" marL="800100" indent="-342900">
              <a:buSzPct val="100000"/>
              <a:buAutoNum type="arabicPeriod" startAt="1"/>
              <a:defRPr sz="1600"/>
            </a:pPr>
            <a:r>
              <a:t>Engage in robust media outreach and marketing of the Advanced Executive Program. </a:t>
            </a:r>
          </a:p>
        </p:txBody>
      </p:sp>
      <p:sp>
        <p:nvSpPr>
          <p:cNvPr id="139" name="TextBox 2"/>
          <p:cNvSpPr txBox="1"/>
          <p:nvPr/>
        </p:nvSpPr>
        <p:spPr>
          <a:xfrm>
            <a:off x="2971800" y="152399"/>
            <a:ext cx="2632110"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IGD will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extBox 2"/>
          <p:cNvSpPr txBox="1"/>
          <p:nvPr/>
        </p:nvSpPr>
        <p:spPr>
          <a:xfrm>
            <a:off x="2971800" y="152399"/>
            <a:ext cx="3358168"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Conferences </a:t>
            </a:r>
          </a:p>
        </p:txBody>
      </p:sp>
      <p:pic>
        <p:nvPicPr>
          <p:cNvPr id="142" name="Picture 3" descr="Picture 3"/>
          <p:cNvPicPr>
            <a:picLocks noChangeAspect="1"/>
          </p:cNvPicPr>
          <p:nvPr/>
        </p:nvPicPr>
        <p:blipFill>
          <a:blip r:embed="rId2">
            <a:extLst/>
          </a:blip>
          <a:stretch>
            <a:fillRect/>
          </a:stretch>
        </p:blipFill>
        <p:spPr>
          <a:xfrm>
            <a:off x="43542" y="1143000"/>
            <a:ext cx="9067801" cy="442504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TextBox 2"/>
          <p:cNvSpPr txBox="1"/>
          <p:nvPr/>
        </p:nvSpPr>
        <p:spPr>
          <a:xfrm>
            <a:off x="2971800" y="152399"/>
            <a:ext cx="3358168"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Conferences </a:t>
            </a:r>
          </a:p>
        </p:txBody>
      </p:sp>
      <p:pic>
        <p:nvPicPr>
          <p:cNvPr id="145" name="Picture 1" descr="Picture 1"/>
          <p:cNvPicPr>
            <a:picLocks noChangeAspect="1"/>
          </p:cNvPicPr>
          <p:nvPr/>
        </p:nvPicPr>
        <p:blipFill>
          <a:blip r:embed="rId2">
            <a:extLst/>
          </a:blip>
          <a:stretch>
            <a:fillRect/>
          </a:stretch>
        </p:blipFill>
        <p:spPr>
          <a:xfrm>
            <a:off x="76200" y="1066800"/>
            <a:ext cx="5042626" cy="4648202"/>
          </a:xfrm>
          <a:prstGeom prst="rect">
            <a:avLst/>
          </a:prstGeom>
          <a:ln w="12700">
            <a:miter lim="400000"/>
          </a:ln>
        </p:spPr>
      </p:pic>
      <p:pic>
        <p:nvPicPr>
          <p:cNvPr id="146" name="Picture 3" descr="Picture 3"/>
          <p:cNvPicPr>
            <a:picLocks noChangeAspect="1"/>
          </p:cNvPicPr>
          <p:nvPr/>
        </p:nvPicPr>
        <p:blipFill>
          <a:blip r:embed="rId3">
            <a:extLst/>
          </a:blip>
          <a:stretch>
            <a:fillRect/>
          </a:stretch>
        </p:blipFill>
        <p:spPr>
          <a:xfrm>
            <a:off x="5118825" y="1066799"/>
            <a:ext cx="4025175" cy="464820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TextBox 2"/>
          <p:cNvSpPr txBox="1"/>
          <p:nvPr/>
        </p:nvSpPr>
        <p:spPr>
          <a:xfrm>
            <a:off x="1117600" y="164777"/>
            <a:ext cx="8017927"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Delegates at OECD WPSME, etc </a:t>
            </a:r>
          </a:p>
        </p:txBody>
      </p:sp>
      <p:pic>
        <p:nvPicPr>
          <p:cNvPr id="149" name="Picture 3" descr="Picture 3"/>
          <p:cNvPicPr>
            <a:picLocks noChangeAspect="1"/>
          </p:cNvPicPr>
          <p:nvPr/>
        </p:nvPicPr>
        <p:blipFill>
          <a:blip r:embed="rId2">
            <a:extLst/>
          </a:blip>
          <a:stretch>
            <a:fillRect/>
          </a:stretch>
        </p:blipFill>
        <p:spPr>
          <a:xfrm>
            <a:off x="1143000" y="1138521"/>
            <a:ext cx="2895600" cy="2269327"/>
          </a:xfrm>
          <a:prstGeom prst="rect">
            <a:avLst/>
          </a:prstGeom>
          <a:ln w="12700">
            <a:miter lim="400000"/>
          </a:ln>
        </p:spPr>
      </p:pic>
      <p:pic>
        <p:nvPicPr>
          <p:cNvPr id="150" name="Picture 4" descr="Picture 4"/>
          <p:cNvPicPr>
            <a:picLocks noChangeAspect="1"/>
          </p:cNvPicPr>
          <p:nvPr/>
        </p:nvPicPr>
        <p:blipFill>
          <a:blip r:embed="rId3">
            <a:extLst/>
          </a:blip>
          <a:stretch>
            <a:fillRect/>
          </a:stretch>
        </p:blipFill>
        <p:spPr>
          <a:xfrm>
            <a:off x="5486400" y="1129218"/>
            <a:ext cx="2958296" cy="2269328"/>
          </a:xfrm>
          <a:prstGeom prst="rect">
            <a:avLst/>
          </a:prstGeom>
          <a:ln w="12700">
            <a:miter lim="400000"/>
          </a:ln>
        </p:spPr>
      </p:pic>
      <p:sp>
        <p:nvSpPr>
          <p:cNvPr id="151" name="TextBox 5"/>
          <p:cNvSpPr txBox="1"/>
          <p:nvPr/>
        </p:nvSpPr>
        <p:spPr>
          <a:xfrm>
            <a:off x="761999" y="4114800"/>
            <a:ext cx="3913658" cy="1424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285750" indent="-285750">
              <a:buSzPct val="100000"/>
              <a:buFont typeface="Arial"/>
              <a:buChar char="•"/>
            </a:pPr>
            <a:r>
              <a:t>ACSB  Conference in Japan</a:t>
            </a:r>
          </a:p>
          <a:p>
            <a:pPr marL="285750" indent="-285750">
              <a:buSzPct val="100000"/>
              <a:buFont typeface="Arial"/>
              <a:buChar char="•"/>
            </a:pPr>
            <a:r>
              <a:t>OECD Conference in Paris </a:t>
            </a:r>
          </a:p>
          <a:p>
            <a:pPr marL="285750" indent="-285750">
              <a:buSzPct val="100000"/>
              <a:buFont typeface="Arial"/>
              <a:buChar char="•"/>
            </a:pPr>
            <a:r>
              <a:t>Humane Entrepreneurship (Seoul)</a:t>
            </a:r>
          </a:p>
          <a:p>
            <a:pPr marL="285750" indent="-285750">
              <a:buSzPct val="100000"/>
              <a:buFont typeface="Arial"/>
              <a:buChar char="•"/>
            </a:pPr>
            <a:r>
              <a:t>And more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Rectangle 1"/>
          <p:cNvSpPr txBox="1"/>
          <p:nvPr/>
        </p:nvSpPr>
        <p:spPr>
          <a:xfrm>
            <a:off x="838200" y="1447799"/>
            <a:ext cx="7315200" cy="134866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lnSpc>
                <a:spcPct val="115000"/>
              </a:lnSpc>
              <a:spcBef>
                <a:spcPts val="1000"/>
              </a:spcBef>
              <a:defRPr sz="1200">
                <a:latin typeface="Arial"/>
                <a:ea typeface="Arial"/>
                <a:cs typeface="Arial"/>
                <a:sym typeface="Arial"/>
              </a:defRPr>
            </a:pPr>
            <a:r>
              <a:t> </a:t>
            </a:r>
            <a:endParaRPr sz="1000"/>
          </a:p>
          <a:p>
            <a:pPr>
              <a:defRPr sz="3200">
                <a:latin typeface="Arial"/>
                <a:ea typeface="Arial"/>
                <a:cs typeface="Arial"/>
                <a:sym typeface="Arial"/>
              </a:defRPr>
            </a:pPr>
            <a:r>
              <a:t>Financial Services Volunteer Corps (FSVC) --  Seeking MOU with ICSB</a:t>
            </a:r>
          </a:p>
        </p:txBody>
      </p:sp>
      <p:sp>
        <p:nvSpPr>
          <p:cNvPr id="154" name="TextBox 2"/>
          <p:cNvSpPr txBox="1"/>
          <p:nvPr/>
        </p:nvSpPr>
        <p:spPr>
          <a:xfrm>
            <a:off x="1447799" y="228599"/>
            <a:ext cx="6734980"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Pipeline Discussions (MOU)</a:t>
            </a:r>
          </a:p>
        </p:txBody>
      </p:sp>
      <p:pic>
        <p:nvPicPr>
          <p:cNvPr id="155" name="Picture 3" descr="Picture 3"/>
          <p:cNvPicPr>
            <a:picLocks noChangeAspect="1"/>
          </p:cNvPicPr>
          <p:nvPr/>
        </p:nvPicPr>
        <p:blipFill>
          <a:blip r:embed="rId2">
            <a:extLst/>
          </a:blip>
          <a:stretch>
            <a:fillRect/>
          </a:stretch>
        </p:blipFill>
        <p:spPr>
          <a:xfrm>
            <a:off x="1166229" y="2865623"/>
            <a:ext cx="6400801" cy="2469037"/>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TextBox 2"/>
          <p:cNvSpPr txBox="1"/>
          <p:nvPr/>
        </p:nvSpPr>
        <p:spPr>
          <a:xfrm>
            <a:off x="1981199" y="152399"/>
            <a:ext cx="5020927"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Pipeline Discussions</a:t>
            </a:r>
          </a:p>
        </p:txBody>
      </p:sp>
      <p:pic>
        <p:nvPicPr>
          <p:cNvPr id="158" name="Picture 4" descr="Picture 4"/>
          <p:cNvPicPr>
            <a:picLocks noChangeAspect="1"/>
          </p:cNvPicPr>
          <p:nvPr/>
        </p:nvPicPr>
        <p:blipFill>
          <a:blip r:embed="rId2">
            <a:extLst/>
          </a:blip>
          <a:stretch>
            <a:fillRect/>
          </a:stretch>
        </p:blipFill>
        <p:spPr>
          <a:xfrm>
            <a:off x="762000" y="1066800"/>
            <a:ext cx="7848600" cy="46482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extBox 2"/>
          <p:cNvSpPr txBox="1"/>
          <p:nvPr/>
        </p:nvSpPr>
        <p:spPr>
          <a:xfrm>
            <a:off x="1153549" y="139700"/>
            <a:ext cx="7870315" cy="7391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ICSB and ILO (Rome, May 2019)</a:t>
            </a:r>
          </a:p>
        </p:txBody>
      </p:sp>
      <p:pic>
        <p:nvPicPr>
          <p:cNvPr id="161" name="page1image61808768.png" descr="page1image61808768.png"/>
          <p:cNvPicPr>
            <a:picLocks noChangeAspect="1"/>
          </p:cNvPicPr>
          <p:nvPr/>
        </p:nvPicPr>
        <p:blipFill>
          <a:blip r:embed="rId2">
            <a:extLst/>
          </a:blip>
          <a:stretch>
            <a:fillRect/>
          </a:stretch>
        </p:blipFill>
        <p:spPr>
          <a:xfrm>
            <a:off x="5099050" y="4506186"/>
            <a:ext cx="3422849" cy="1004598"/>
          </a:xfrm>
          <a:prstGeom prst="rect">
            <a:avLst/>
          </a:prstGeom>
          <a:ln w="12700">
            <a:miter lim="400000"/>
          </a:ln>
        </p:spPr>
      </p:pic>
      <p:sp>
        <p:nvSpPr>
          <p:cNvPr id="162" name="Text"/>
          <p:cNvSpPr txBox="1"/>
          <p:nvPr/>
        </p:nvSpPr>
        <p:spPr>
          <a:xfrm>
            <a:off x="958850" y="2368550"/>
            <a:ext cx="180340"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lnSpc>
                <a:spcPts val="2800"/>
              </a:lnSpc>
              <a:defRPr sz="1200">
                <a:latin typeface="Times"/>
                <a:ea typeface="Times"/>
                <a:cs typeface="Times"/>
                <a:sym typeface="Times"/>
              </a:defRPr>
            </a:lvl1pPr>
          </a:lstStyle>
          <a:p>
            <a:pPr/>
            <a:r>
              <a:t> </a:t>
            </a:r>
          </a:p>
        </p:txBody>
      </p:sp>
      <p:pic>
        <p:nvPicPr>
          <p:cNvPr id="163" name="I:\COMMON\Global Initiative on Decent Jobs for Youth\Events\2019-05 DJY Annual Conference\Communication\Commitments\ICSB\5cdcbe803a6f1_ICSB_Academy_3.jpg" descr="I:\COMMON\Global Initiative on Decent Jobs for Youth\Events\2019-05 DJY Annual Conference\Communication\Commitments\ICSB\5cdcbe803a6f1_ICSB_Academy_3.jpg"/>
          <p:cNvPicPr>
            <a:picLocks noChangeAspect="1"/>
          </p:cNvPicPr>
          <p:nvPr/>
        </p:nvPicPr>
        <p:blipFill>
          <a:blip r:embed="rId3">
            <a:extLst/>
          </a:blip>
          <a:stretch>
            <a:fillRect/>
          </a:stretch>
        </p:blipFill>
        <p:spPr>
          <a:xfrm>
            <a:off x="6001936" y="1210217"/>
            <a:ext cx="2872854" cy="1917226"/>
          </a:xfrm>
          <a:prstGeom prst="rect">
            <a:avLst/>
          </a:prstGeom>
          <a:ln w="12700">
            <a:miter lim="400000"/>
          </a:ln>
        </p:spPr>
      </p:pic>
      <p:sp>
        <p:nvSpPr>
          <p:cNvPr id="164" name="News Item – ICSB commits to Decent Jobs for Youth…"/>
          <p:cNvSpPr txBox="1"/>
          <p:nvPr/>
        </p:nvSpPr>
        <p:spPr>
          <a:xfrm>
            <a:off x="4353589" y="3154019"/>
            <a:ext cx="4604530" cy="18349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lnSpc>
                <a:spcPct val="107916"/>
              </a:lnSpc>
              <a:spcBef>
                <a:spcPts val="800"/>
              </a:spcBef>
              <a:defRPr sz="1100">
                <a:uFill>
                  <a:solidFill>
                    <a:srgbClr val="000000"/>
                  </a:solidFill>
                </a:uFill>
              </a:defRPr>
            </a:pPr>
            <a:r>
              <a:rPr b="1" sz="1600">
                <a:solidFill>
                  <a:srgbClr val="EE3561"/>
                </a:solidFill>
                <a:uFill>
                  <a:solidFill>
                    <a:srgbClr val="EE3561"/>
                  </a:solidFill>
                </a:uFill>
              </a:rPr>
              <a:t>News Item – ICSB commits to Decent Jobs for Youth</a:t>
            </a:r>
            <a:endParaRPr b="1" sz="1600">
              <a:solidFill>
                <a:srgbClr val="EE3561"/>
              </a:solidFill>
              <a:uFill>
                <a:solidFill>
                  <a:srgbClr val="EE3561"/>
                </a:solidFill>
              </a:uFill>
            </a:endParaRPr>
          </a:p>
          <a:p>
            <a:pPr defTabSz="457200">
              <a:lnSpc>
                <a:spcPct val="107916"/>
              </a:lnSpc>
              <a:spcBef>
                <a:spcPts val="800"/>
              </a:spcBef>
              <a:defRPr sz="1100">
                <a:uFill>
                  <a:solidFill>
                    <a:srgbClr val="000000"/>
                  </a:solidFill>
                </a:uFill>
              </a:defRPr>
            </a:pPr>
            <a:r>
              <a:t>XX May 2019</a:t>
            </a:r>
          </a:p>
          <a:p>
            <a:pPr algn="just" defTabSz="457200">
              <a:lnSpc>
                <a:spcPct val="107916"/>
              </a:lnSpc>
              <a:spcBef>
                <a:spcPts val="800"/>
              </a:spcBef>
              <a:defRPr sz="1100">
                <a:uFill>
                  <a:solidFill>
                    <a:srgbClr val="000000"/>
                  </a:solidFill>
                </a:uFill>
              </a:defRPr>
            </a:pPr>
            <a:r>
              <a:rPr b="1" sz="1200">
                <a:solidFill>
                  <a:srgbClr val="2E2357"/>
                </a:solidFill>
                <a:uFill>
                  <a:solidFill>
                    <a:srgbClr val="2E2357"/>
                  </a:solidFill>
                </a:uFill>
              </a:rPr>
              <a:t>International Council for Small Business commits to Decent Jobs for Youth, on dynamic entrepreneurship support for youth</a:t>
            </a:r>
            <a:endParaRPr b="1" sz="1200">
              <a:solidFill>
                <a:srgbClr val="2E2357"/>
              </a:solidFill>
              <a:uFill>
                <a:solidFill>
                  <a:srgbClr val="2E2357"/>
                </a:solidFill>
              </a:uFill>
            </a:endParaRPr>
          </a:p>
        </p:txBody>
      </p:sp>
      <p:pic>
        <p:nvPicPr>
          <p:cNvPr id="165" name="image7.png" descr="image7.png"/>
          <p:cNvPicPr>
            <a:picLocks noChangeAspect="1"/>
          </p:cNvPicPr>
          <p:nvPr/>
        </p:nvPicPr>
        <p:blipFill>
          <a:blip r:embed="rId4">
            <a:extLst/>
          </a:blip>
          <a:stretch>
            <a:fillRect/>
          </a:stretch>
        </p:blipFill>
        <p:spPr>
          <a:xfrm>
            <a:off x="130576" y="1162257"/>
            <a:ext cx="3890508" cy="478748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Rectangle 1"/>
          <p:cNvSpPr txBox="1"/>
          <p:nvPr/>
        </p:nvSpPr>
        <p:spPr>
          <a:xfrm>
            <a:off x="533400" y="1104900"/>
            <a:ext cx="7315200" cy="8787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15000"/>
              </a:lnSpc>
              <a:spcBef>
                <a:spcPts val="1000"/>
              </a:spcBef>
              <a:defRPr sz="1200">
                <a:latin typeface="Arial"/>
                <a:ea typeface="Arial"/>
                <a:cs typeface="Arial"/>
                <a:sym typeface="Arial"/>
              </a:defRPr>
            </a:lvl1pPr>
          </a:lstStyle>
          <a:p>
            <a:pPr/>
            <a:r>
              <a:t> </a:t>
            </a:r>
            <a:endParaRPr sz="3200"/>
          </a:p>
        </p:txBody>
      </p:sp>
      <p:sp>
        <p:nvSpPr>
          <p:cNvPr id="168" name="TextBox 2"/>
          <p:cNvSpPr txBox="1"/>
          <p:nvPr/>
        </p:nvSpPr>
        <p:spPr>
          <a:xfrm>
            <a:off x="1523999" y="1408652"/>
            <a:ext cx="7355445" cy="33807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200"/>
            </a:pPr>
            <a:r>
              <a:t>ICSB is committed to working with</a:t>
            </a:r>
          </a:p>
          <a:p>
            <a:pPr>
              <a:defRPr sz="3200"/>
            </a:pPr>
            <a:r>
              <a:t>Government and NGOs to support</a:t>
            </a:r>
          </a:p>
          <a:p>
            <a:pPr>
              <a:defRPr sz="3200"/>
            </a:pPr>
            <a:r>
              <a:t>Sustainable ecosystems for </a:t>
            </a:r>
          </a:p>
          <a:p>
            <a:pPr>
              <a:defRPr sz="3200"/>
            </a:pPr>
            <a:r>
              <a:t>Entrepreneurs and small Business </a:t>
            </a:r>
          </a:p>
          <a:p>
            <a:pPr>
              <a:defRPr sz="3200"/>
            </a:pPr>
            <a:r>
              <a:t>Owners.  International Trade is a</a:t>
            </a:r>
          </a:p>
          <a:p>
            <a:pPr>
              <a:defRPr sz="3200"/>
            </a:pPr>
            <a:r>
              <a:t>Big opportunity, especially for minority</a:t>
            </a:r>
          </a:p>
          <a:p>
            <a:pPr>
              <a:defRPr sz="3200"/>
            </a:pPr>
            <a:r>
              <a:t>Small Business owners.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Rectangle 1"/>
          <p:cNvSpPr txBox="1"/>
          <p:nvPr/>
        </p:nvSpPr>
        <p:spPr>
          <a:xfrm>
            <a:off x="533400" y="1104900"/>
            <a:ext cx="7315200" cy="8787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15000"/>
              </a:lnSpc>
              <a:spcBef>
                <a:spcPts val="1000"/>
              </a:spcBef>
              <a:defRPr sz="1200">
                <a:latin typeface="Arial"/>
                <a:ea typeface="Arial"/>
                <a:cs typeface="Arial"/>
                <a:sym typeface="Arial"/>
              </a:defRPr>
            </a:lvl1pPr>
          </a:lstStyle>
          <a:p>
            <a:pPr/>
            <a:r>
              <a:t> </a:t>
            </a:r>
            <a:endParaRPr sz="3200"/>
          </a:p>
        </p:txBody>
      </p:sp>
      <p:sp>
        <p:nvSpPr>
          <p:cNvPr id="171" name="TextBox 2"/>
          <p:cNvSpPr txBox="1"/>
          <p:nvPr/>
        </p:nvSpPr>
        <p:spPr>
          <a:xfrm>
            <a:off x="4902199" y="1243551"/>
            <a:ext cx="3449798" cy="479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200"/>
            </a:pPr>
            <a:r>
              <a:t>2018</a:t>
            </a:r>
          </a:p>
          <a:p>
            <a:pPr>
              <a:defRPr sz="3200"/>
            </a:pPr>
          </a:p>
          <a:p>
            <a:pPr>
              <a:defRPr sz="3200"/>
            </a:pPr>
            <a:r>
              <a:t>Tatweer Misr</a:t>
            </a:r>
          </a:p>
          <a:p>
            <a:pPr>
              <a:defRPr sz="3200"/>
            </a:pPr>
            <a:r>
              <a:t>Entrepreneurs’</a:t>
            </a:r>
          </a:p>
          <a:p>
            <a:pPr>
              <a:defRPr sz="3200"/>
            </a:pPr>
            <a:r>
              <a:t>Organization (EO)</a:t>
            </a:r>
          </a:p>
          <a:p>
            <a:pPr>
              <a:defRPr sz="3200"/>
            </a:pPr>
            <a:r>
              <a:t>NFIB</a:t>
            </a:r>
          </a:p>
          <a:p>
            <a:pPr>
              <a:defRPr sz="3200"/>
            </a:pPr>
            <a:r>
              <a:t>GWU</a:t>
            </a:r>
          </a:p>
          <a:p>
            <a:pPr>
              <a:defRPr sz="3200"/>
            </a:pPr>
          </a:p>
          <a:p>
            <a:pPr>
              <a:defRPr sz="3200"/>
            </a:pPr>
          </a:p>
        </p:txBody>
      </p:sp>
      <p:sp>
        <p:nvSpPr>
          <p:cNvPr id="172" name="ICSB Financial Partners (partial)"/>
          <p:cNvSpPr txBox="1"/>
          <p:nvPr/>
        </p:nvSpPr>
        <p:spPr>
          <a:xfrm>
            <a:off x="1775582" y="214630"/>
            <a:ext cx="6265936" cy="5994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400"/>
            </a:lvl1pPr>
          </a:lstStyle>
          <a:p>
            <a:pPr/>
            <a:r>
              <a:t>ICSB Financial Partners (partial)</a:t>
            </a:r>
          </a:p>
        </p:txBody>
      </p:sp>
      <p:sp>
        <p:nvSpPr>
          <p:cNvPr id="173" name="TextBox 2"/>
          <p:cNvSpPr txBox="1"/>
          <p:nvPr/>
        </p:nvSpPr>
        <p:spPr>
          <a:xfrm>
            <a:off x="190499" y="1243551"/>
            <a:ext cx="3643076" cy="3850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3200"/>
            </a:pPr>
            <a:r>
              <a:t>2017</a:t>
            </a:r>
          </a:p>
          <a:p>
            <a:pPr>
              <a:defRPr sz="3200"/>
            </a:pPr>
          </a:p>
          <a:p>
            <a:pPr>
              <a:defRPr sz="3200"/>
            </a:pPr>
            <a:r>
              <a:t>Tatweer Misr</a:t>
            </a:r>
          </a:p>
          <a:p>
            <a:pPr>
              <a:defRPr sz="3200"/>
            </a:pPr>
            <a:r>
              <a:t>Facebook</a:t>
            </a:r>
          </a:p>
          <a:p>
            <a:pPr>
              <a:defRPr sz="3200"/>
            </a:pPr>
            <a:r>
              <a:t>WARF</a:t>
            </a:r>
          </a:p>
          <a:p>
            <a:pPr>
              <a:defRPr sz="3200"/>
            </a:pPr>
            <a:r>
              <a:t>University of Texas</a:t>
            </a:r>
          </a:p>
          <a:p>
            <a:pPr>
              <a:defRPr sz="3200"/>
            </a:pPr>
            <a:r>
              <a:t>Wilkes University </a:t>
            </a:r>
          </a:p>
          <a:p>
            <a:pPr>
              <a:defRPr sz="3200"/>
            </a:pPr>
            <a:r>
              <a:t>GWU</a:t>
            </a:r>
          </a:p>
        </p:txBody>
      </p:sp>
      <p:sp>
        <p:nvSpPr>
          <p:cNvPr id="174" name="Note:  This list does not include contributions made to the…"/>
          <p:cNvSpPr txBox="1"/>
          <p:nvPr/>
        </p:nvSpPr>
        <p:spPr>
          <a:xfrm>
            <a:off x="1641319" y="4964430"/>
            <a:ext cx="6178673" cy="624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Note:  This list does not include contributions made to the</a:t>
            </a:r>
          </a:p>
          <a:p>
            <a:pPr/>
            <a:r>
              <a:t>Annual ICSB World Congress.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Rectangle 5"/>
          <p:cNvSpPr txBox="1"/>
          <p:nvPr/>
        </p:nvSpPr>
        <p:spPr>
          <a:xfrm>
            <a:off x="381000" y="1143000"/>
            <a:ext cx="8382000" cy="456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0C71C3"/>
                </a:solidFill>
                <a:latin typeface="ABeeZee"/>
                <a:ea typeface="ABeeZee"/>
                <a:cs typeface="ABeeZee"/>
                <a:sym typeface="ABeeZee"/>
              </a:defRPr>
            </a:pPr>
            <a:r>
              <a:t>MISSION STATEMENT</a:t>
            </a:r>
            <a:endParaRPr>
              <a:solidFill>
                <a:srgbClr val="333333"/>
              </a:solidFill>
              <a:latin typeface="Open Sans"/>
              <a:ea typeface="Open Sans"/>
              <a:cs typeface="Open Sans"/>
              <a:sym typeface="Open Sans"/>
            </a:endParaRPr>
          </a:p>
          <a:p>
            <a:pPr>
              <a:defRPr>
                <a:solidFill>
                  <a:srgbClr val="666666"/>
                </a:solidFill>
                <a:latin typeface="Open Sans"/>
                <a:ea typeface="Open Sans"/>
                <a:cs typeface="Open Sans"/>
                <a:sym typeface="Open Sans"/>
              </a:defRPr>
            </a:pPr>
            <a:r>
              <a:t>The International Council for Small Business (ICSB) is devoted to the interests and advancement of small businesses globally.</a:t>
            </a:r>
          </a:p>
          <a:p>
            <a:pPr>
              <a:defRPr>
                <a:solidFill>
                  <a:srgbClr val="0C71C3"/>
                </a:solidFill>
                <a:latin typeface="ABeeZee"/>
                <a:ea typeface="ABeeZee"/>
                <a:cs typeface="ABeeZee"/>
                <a:sym typeface="ABeeZee"/>
              </a:defRPr>
            </a:pPr>
          </a:p>
          <a:p>
            <a:pPr>
              <a:defRPr>
                <a:solidFill>
                  <a:srgbClr val="0C71C3"/>
                </a:solidFill>
                <a:latin typeface="ABeeZee"/>
                <a:ea typeface="ABeeZee"/>
                <a:cs typeface="ABeeZee"/>
                <a:sym typeface="ABeeZee"/>
              </a:defRPr>
            </a:pPr>
            <a:r>
              <a:t>HISTORY</a:t>
            </a:r>
            <a:endParaRPr>
              <a:solidFill>
                <a:srgbClr val="333333"/>
              </a:solidFill>
              <a:latin typeface="Open Sans"/>
              <a:ea typeface="Open Sans"/>
              <a:cs typeface="Open Sans"/>
              <a:sym typeface="Open Sans"/>
            </a:endParaRPr>
          </a:p>
          <a:p>
            <a:pPr>
              <a:defRPr>
                <a:solidFill>
                  <a:srgbClr val="666666"/>
                </a:solidFill>
                <a:latin typeface="Open Sans"/>
                <a:ea typeface="Open Sans"/>
                <a:cs typeface="Open Sans"/>
                <a:sym typeface="Open Sans"/>
              </a:defRPr>
            </a:pPr>
            <a:r>
              <a:t>ICSB, founded in 1955, is the oldest and largest nonprofit organization devoted to small businesses internationally.</a:t>
            </a:r>
          </a:p>
          <a:p>
            <a:pPr>
              <a:defRPr>
                <a:solidFill>
                  <a:srgbClr val="666666"/>
                </a:solidFill>
                <a:latin typeface="Open Sans"/>
                <a:ea typeface="Open Sans"/>
                <a:cs typeface="Open Sans"/>
                <a:sym typeface="Open Sans"/>
              </a:defRPr>
            </a:pPr>
            <a:r>
              <a:t>ICSB, represented in over 85 countries, is the platform that distributes new knowledge and information on small business management and entrepreneurial development.</a:t>
            </a:r>
          </a:p>
          <a:p>
            <a:pPr>
              <a:defRPr>
                <a:solidFill>
                  <a:srgbClr val="666666"/>
                </a:solidFill>
                <a:latin typeface="Open Sans"/>
                <a:ea typeface="Open Sans"/>
                <a:cs typeface="Open Sans"/>
                <a:sym typeface="Open Sans"/>
              </a:defRPr>
            </a:pPr>
            <a:r>
              <a:t>ICSB is the originator of the United Nations’ Resolution to create an International Name Day dedicated to Micro-, Small, and Medium-sized Enterprises on June 27 (MSMEs Day).</a:t>
            </a:r>
          </a:p>
          <a:p>
            <a:pPr>
              <a:defRPr>
                <a:solidFill>
                  <a:srgbClr val="666666"/>
                </a:solidFill>
                <a:latin typeface="Open Sans"/>
                <a:ea typeface="Open Sans"/>
                <a:cs typeface="Open Sans"/>
                <a:sym typeface="Open Sans"/>
              </a:defRPr>
            </a:pPr>
          </a:p>
          <a:p>
            <a:pPr>
              <a:defRPr>
                <a:solidFill>
                  <a:srgbClr val="666666"/>
                </a:solidFill>
                <a:latin typeface="Open Sans"/>
                <a:ea typeface="Open Sans"/>
                <a:cs typeface="Open Sans"/>
                <a:sym typeface="Open Sans"/>
              </a:defRPr>
            </a:pPr>
            <a:r>
              <a:t>ICSB premier World Congress is held every June around the world and brings together leaders, experts, and entrepreneurs.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Rectangle 1"/>
          <p:cNvSpPr txBox="1"/>
          <p:nvPr/>
        </p:nvSpPr>
        <p:spPr>
          <a:xfrm>
            <a:off x="685800" y="1066800"/>
            <a:ext cx="7315200" cy="8787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15000"/>
              </a:lnSpc>
              <a:spcBef>
                <a:spcPts val="1000"/>
              </a:spcBef>
              <a:defRPr sz="1200">
                <a:latin typeface="Arial"/>
                <a:ea typeface="Arial"/>
                <a:cs typeface="Arial"/>
                <a:sym typeface="Arial"/>
              </a:defRPr>
            </a:lvl1pPr>
          </a:lstStyle>
          <a:p>
            <a:pPr/>
            <a:r>
              <a:t> </a:t>
            </a:r>
            <a:endParaRPr sz="3200"/>
          </a:p>
        </p:txBody>
      </p:sp>
      <p:sp>
        <p:nvSpPr>
          <p:cNvPr id="177" name="TextBox 2"/>
          <p:cNvSpPr txBox="1"/>
          <p:nvPr/>
        </p:nvSpPr>
        <p:spPr>
          <a:xfrm>
            <a:off x="1957357" y="1625600"/>
            <a:ext cx="4445482" cy="203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4400"/>
            </a:pPr>
            <a:r>
              <a:t>Onward ICSB!!</a:t>
            </a:r>
          </a:p>
          <a:p>
            <a:pPr>
              <a:defRPr sz="4400"/>
            </a:pPr>
          </a:p>
          <a:p>
            <a:pPr>
              <a:defRPr sz="4400"/>
            </a:pPr>
            <a:r>
              <a:t>The Fun begins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 name="Picture 1" descr="Picture 1"/>
          <p:cNvPicPr>
            <a:picLocks noChangeAspect="1"/>
          </p:cNvPicPr>
          <p:nvPr/>
        </p:nvPicPr>
        <p:blipFill>
          <a:blip r:embed="rId2">
            <a:extLst/>
          </a:blip>
          <a:stretch>
            <a:fillRect/>
          </a:stretch>
        </p:blipFill>
        <p:spPr>
          <a:xfrm>
            <a:off x="4467225" y="76200"/>
            <a:ext cx="4648200" cy="3505200"/>
          </a:xfrm>
          <a:prstGeom prst="rect">
            <a:avLst/>
          </a:prstGeom>
          <a:ln w="12700">
            <a:miter lim="400000"/>
          </a:ln>
        </p:spPr>
      </p:pic>
      <p:pic>
        <p:nvPicPr>
          <p:cNvPr id="99" name="Picture 7" descr="Picture 7"/>
          <p:cNvPicPr>
            <a:picLocks noChangeAspect="1"/>
          </p:cNvPicPr>
          <p:nvPr/>
        </p:nvPicPr>
        <p:blipFill>
          <a:blip r:embed="rId3">
            <a:extLst/>
          </a:blip>
          <a:stretch>
            <a:fillRect/>
          </a:stretch>
        </p:blipFill>
        <p:spPr>
          <a:xfrm>
            <a:off x="9525" y="76200"/>
            <a:ext cx="4457700" cy="3429000"/>
          </a:xfrm>
          <a:prstGeom prst="rect">
            <a:avLst/>
          </a:prstGeom>
          <a:ln w="12700">
            <a:miter lim="400000"/>
          </a:ln>
        </p:spPr>
      </p:pic>
      <p:pic>
        <p:nvPicPr>
          <p:cNvPr id="100" name="Picture 9" descr="Picture 9"/>
          <p:cNvPicPr>
            <a:picLocks noChangeAspect="1"/>
          </p:cNvPicPr>
          <p:nvPr/>
        </p:nvPicPr>
        <p:blipFill>
          <a:blip r:embed="rId4">
            <a:extLst/>
          </a:blip>
          <a:stretch>
            <a:fillRect/>
          </a:stretch>
        </p:blipFill>
        <p:spPr>
          <a:xfrm rot="10800000">
            <a:off x="913390" y="3058284"/>
            <a:ext cx="4457701" cy="3237527"/>
          </a:xfrm>
          <a:prstGeom prst="rect">
            <a:avLst/>
          </a:prstGeom>
          <a:ln w="12700">
            <a:miter lim="400000"/>
          </a:ln>
        </p:spPr>
      </p:pic>
      <p:sp>
        <p:nvSpPr>
          <p:cNvPr id="101" name="TextBox 10"/>
          <p:cNvSpPr txBox="1"/>
          <p:nvPr/>
        </p:nvSpPr>
        <p:spPr>
          <a:xfrm>
            <a:off x="5776212" y="3590925"/>
            <a:ext cx="2665622" cy="89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Attending and speaking</a:t>
            </a:r>
          </a:p>
          <a:p>
            <a:pPr/>
            <a:r>
              <a:t>At the Women Economic</a:t>
            </a:r>
          </a:p>
          <a:p>
            <a:pPr/>
            <a:r>
              <a:t>Empowerment Summit</a:t>
            </a:r>
          </a:p>
        </p:txBody>
      </p:sp>
      <p:sp>
        <p:nvSpPr>
          <p:cNvPr id="102" name="TextBox 11"/>
          <p:cNvSpPr txBox="1"/>
          <p:nvPr/>
        </p:nvSpPr>
        <p:spPr>
          <a:xfrm>
            <a:off x="5519037" y="4447580"/>
            <a:ext cx="3588952" cy="1424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This idea originated</a:t>
            </a:r>
          </a:p>
          <a:p>
            <a:pPr/>
            <a:r>
              <a:t>with Mr.  Eugene Cornelius who</a:t>
            </a:r>
          </a:p>
          <a:p>
            <a:pPr/>
            <a:r>
              <a:t>Is Deputy Associate Administrator</a:t>
            </a:r>
          </a:p>
          <a:p>
            <a:pPr/>
            <a:r>
              <a:t>For Trade, SBA and is on detail to</a:t>
            </a:r>
          </a:p>
          <a:p>
            <a:pPr/>
            <a:r>
              <a:t>ICSB.</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 name="Picture 3" descr="Picture 3"/>
          <p:cNvPicPr>
            <a:picLocks noChangeAspect="1"/>
          </p:cNvPicPr>
          <p:nvPr/>
        </p:nvPicPr>
        <p:blipFill>
          <a:blip r:embed="rId2">
            <a:extLst/>
          </a:blip>
          <a:stretch>
            <a:fillRect/>
          </a:stretch>
        </p:blipFill>
        <p:spPr>
          <a:xfrm>
            <a:off x="330908" y="1162050"/>
            <a:ext cx="3124201" cy="3581400"/>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4572000" y="1162050"/>
            <a:ext cx="3495675" cy="3590925"/>
          </a:xfrm>
          <a:prstGeom prst="rect">
            <a:avLst/>
          </a:prstGeom>
          <a:ln w="12700">
            <a:miter lim="400000"/>
          </a:ln>
        </p:spPr>
      </p:pic>
      <p:sp>
        <p:nvSpPr>
          <p:cNvPr id="106" name="TextBox 7"/>
          <p:cNvSpPr txBox="1"/>
          <p:nvPr/>
        </p:nvSpPr>
        <p:spPr>
          <a:xfrm>
            <a:off x="212203" y="4743450"/>
            <a:ext cx="3121260"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Speaking in Cairo, June 2019</a:t>
            </a:r>
          </a:p>
          <a:p>
            <a:pPr/>
            <a:r>
              <a:t>At ICSB World Congress</a:t>
            </a:r>
          </a:p>
        </p:txBody>
      </p:sp>
      <p:sp>
        <p:nvSpPr>
          <p:cNvPr id="107" name="TextBox 9"/>
          <p:cNvSpPr txBox="1"/>
          <p:nvPr/>
        </p:nvSpPr>
        <p:spPr>
          <a:xfrm>
            <a:off x="4191000" y="4772619"/>
            <a:ext cx="4720119" cy="89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With Mr. Stanley Au, Chairman of the</a:t>
            </a:r>
          </a:p>
          <a:p>
            <a:pPr/>
            <a:r>
              <a:t>Small and Medium Enterprises  Association of</a:t>
            </a:r>
            <a:br/>
            <a:r>
              <a:t>Macau, April 2019,</a:t>
            </a:r>
          </a:p>
        </p:txBody>
      </p:sp>
      <p:sp>
        <p:nvSpPr>
          <p:cNvPr id="108" name="Inaugural SME World Expo, December 2019 -Macau"/>
          <p:cNvSpPr txBox="1"/>
          <p:nvPr/>
        </p:nvSpPr>
        <p:spPr>
          <a:xfrm>
            <a:off x="2639182" y="316230"/>
            <a:ext cx="5260366" cy="3581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Inaugural SME World Expo, December 2019 -Macau</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0" name="Picture 2" descr="Picture 2"/>
          <p:cNvPicPr>
            <a:picLocks noChangeAspect="1"/>
          </p:cNvPicPr>
          <p:nvPr/>
        </p:nvPicPr>
        <p:blipFill>
          <a:blip r:embed="rId2">
            <a:extLst/>
          </a:blip>
          <a:stretch>
            <a:fillRect/>
          </a:stretch>
        </p:blipFill>
        <p:spPr>
          <a:xfrm>
            <a:off x="0" y="1066800"/>
            <a:ext cx="4267200" cy="3200400"/>
          </a:xfrm>
          <a:prstGeom prst="rect">
            <a:avLst/>
          </a:prstGeom>
          <a:ln w="12700">
            <a:miter lim="400000"/>
          </a:ln>
        </p:spPr>
      </p:pic>
      <p:pic>
        <p:nvPicPr>
          <p:cNvPr id="111" name="Picture 6" descr="Picture 6"/>
          <p:cNvPicPr>
            <a:picLocks noChangeAspect="1"/>
          </p:cNvPicPr>
          <p:nvPr/>
        </p:nvPicPr>
        <p:blipFill>
          <a:blip r:embed="rId3">
            <a:extLst/>
          </a:blip>
          <a:stretch>
            <a:fillRect/>
          </a:stretch>
        </p:blipFill>
        <p:spPr>
          <a:xfrm>
            <a:off x="4267200" y="1066800"/>
            <a:ext cx="4419600" cy="3200400"/>
          </a:xfrm>
          <a:prstGeom prst="rect">
            <a:avLst/>
          </a:prstGeom>
          <a:ln w="12700">
            <a:miter lim="400000"/>
          </a:ln>
        </p:spPr>
      </p:pic>
      <p:sp>
        <p:nvSpPr>
          <p:cNvPr id="112" name="TextBox 7"/>
          <p:cNvSpPr txBox="1"/>
          <p:nvPr/>
        </p:nvSpPr>
        <p:spPr>
          <a:xfrm>
            <a:off x="4343400" y="4267200"/>
            <a:ext cx="4966579"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Presenting   Mr. Lyu, Chairman, Bank of Taiwan</a:t>
            </a:r>
          </a:p>
          <a:p>
            <a:pPr/>
            <a:r>
              <a:t>A gift from the Masters golf tournament</a:t>
            </a:r>
          </a:p>
        </p:txBody>
      </p:sp>
      <p:sp>
        <p:nvSpPr>
          <p:cNvPr id="113" name="TextBox 8"/>
          <p:cNvSpPr txBox="1"/>
          <p:nvPr/>
        </p:nvSpPr>
        <p:spPr>
          <a:xfrm>
            <a:off x="258813" y="4432300"/>
            <a:ext cx="3749574" cy="89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Eugene and I visiting the largest</a:t>
            </a:r>
          </a:p>
          <a:p>
            <a:pPr/>
            <a:r>
              <a:t>Technology incubator in Southeast </a:t>
            </a:r>
          </a:p>
          <a:p>
            <a:pPr/>
            <a:r>
              <a:t>Asia.  This is in Taipei, Taiwan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TextBox 1"/>
          <p:cNvSpPr txBox="1"/>
          <p:nvPr/>
        </p:nvSpPr>
        <p:spPr>
          <a:xfrm>
            <a:off x="2971800" y="152399"/>
            <a:ext cx="3340433"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ICSB and SBA</a:t>
            </a:r>
          </a:p>
        </p:txBody>
      </p:sp>
      <p:sp>
        <p:nvSpPr>
          <p:cNvPr id="116" name="Rectangle 2"/>
          <p:cNvSpPr txBox="1"/>
          <p:nvPr/>
        </p:nvSpPr>
        <p:spPr>
          <a:xfrm>
            <a:off x="2438400" y="1066799"/>
            <a:ext cx="4572000" cy="24688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cap="all" spc="-10">
                <a:solidFill>
                  <a:srgbClr val="5291AF"/>
                </a:solidFill>
                <a:latin typeface="Arial Black"/>
                <a:ea typeface="Arial Black"/>
                <a:cs typeface="Arial Black"/>
                <a:sym typeface="Arial Black"/>
              </a:defRPr>
            </a:pPr>
            <a:r>
              <a:t>MEMORANDUM OF UNDERSTANDING</a:t>
            </a:r>
            <a:endParaRPr spc="-9" sz="1100">
              <a:latin typeface="Arial"/>
              <a:ea typeface="Arial"/>
              <a:cs typeface="Arial"/>
              <a:sym typeface="Arial"/>
            </a:endParaRPr>
          </a:p>
          <a:p>
            <a:pPr algn="ctr">
              <a:defRPr cap="all" spc="-10">
                <a:solidFill>
                  <a:srgbClr val="5291AF"/>
                </a:solidFill>
                <a:latin typeface="Arial Black"/>
                <a:ea typeface="Arial Black"/>
                <a:cs typeface="Arial Black"/>
                <a:sym typeface="Arial Black"/>
              </a:defRPr>
            </a:pPr>
            <a:r>
              <a:t>BETWEEN</a:t>
            </a:r>
            <a:endParaRPr spc="-9" sz="1100">
              <a:latin typeface="Arial"/>
              <a:ea typeface="Arial"/>
              <a:cs typeface="Arial"/>
              <a:sym typeface="Arial"/>
            </a:endParaRPr>
          </a:p>
          <a:p>
            <a:pPr algn="ctr">
              <a:defRPr cap="all" spc="-10">
                <a:solidFill>
                  <a:srgbClr val="5291AF"/>
                </a:solidFill>
                <a:latin typeface="Arial Black"/>
                <a:ea typeface="Arial Black"/>
                <a:cs typeface="Arial Black"/>
                <a:sym typeface="Arial Black"/>
              </a:defRPr>
            </a:pPr>
            <a:r>
              <a:t>THE us Small business administration (sba) AND</a:t>
            </a:r>
            <a:endParaRPr spc="-9" sz="1100">
              <a:latin typeface="Arial"/>
              <a:ea typeface="Arial"/>
              <a:cs typeface="Arial"/>
              <a:sym typeface="Arial"/>
            </a:endParaRPr>
          </a:p>
          <a:p>
            <a:pPr algn="ctr">
              <a:lnSpc>
                <a:spcPct val="120000"/>
              </a:lnSpc>
              <a:spcBef>
                <a:spcPts val="700"/>
              </a:spcBef>
              <a:defRPr cap="all" spc="-10">
                <a:solidFill>
                  <a:srgbClr val="5291AF"/>
                </a:solidFill>
                <a:latin typeface="Arial Black"/>
                <a:ea typeface="Arial Black"/>
                <a:cs typeface="Arial Black"/>
                <a:sym typeface="Arial Black"/>
              </a:defRPr>
            </a:pPr>
            <a:r>
              <a:t>International Council for Small Business (ICSB)</a:t>
            </a:r>
          </a:p>
        </p:txBody>
      </p:sp>
      <p:pic>
        <p:nvPicPr>
          <p:cNvPr id="117" name="Picture 3" descr="Picture 3"/>
          <p:cNvPicPr>
            <a:picLocks noChangeAspect="1"/>
          </p:cNvPicPr>
          <p:nvPr/>
        </p:nvPicPr>
        <p:blipFill>
          <a:blip r:embed="rId2">
            <a:extLst/>
          </a:blip>
          <a:stretch>
            <a:fillRect/>
          </a:stretch>
        </p:blipFill>
        <p:spPr>
          <a:xfrm>
            <a:off x="9831" y="3124200"/>
            <a:ext cx="3638551" cy="2532958"/>
          </a:xfrm>
          <a:prstGeom prst="rect">
            <a:avLst/>
          </a:prstGeom>
          <a:ln w="12700">
            <a:miter lim="400000"/>
          </a:ln>
        </p:spPr>
      </p:pic>
      <p:pic>
        <p:nvPicPr>
          <p:cNvPr id="118" name="Picture 4" descr="Picture 4"/>
          <p:cNvPicPr>
            <a:picLocks noChangeAspect="1"/>
          </p:cNvPicPr>
          <p:nvPr/>
        </p:nvPicPr>
        <p:blipFill>
          <a:blip r:embed="rId3">
            <a:extLst/>
          </a:blip>
          <a:stretch>
            <a:fillRect/>
          </a:stretch>
        </p:blipFill>
        <p:spPr>
          <a:xfrm>
            <a:off x="3648381" y="3614389"/>
            <a:ext cx="2724151" cy="1552576"/>
          </a:xfrm>
          <a:prstGeom prst="rect">
            <a:avLst/>
          </a:prstGeom>
          <a:ln w="12700">
            <a:miter lim="400000"/>
          </a:ln>
        </p:spPr>
      </p:pic>
      <p:sp>
        <p:nvSpPr>
          <p:cNvPr id="119" name="SBA/ICSB MOU and detail extended to  December 2019."/>
          <p:cNvSpPr txBox="1"/>
          <p:nvPr/>
        </p:nvSpPr>
        <p:spPr>
          <a:xfrm>
            <a:off x="7249282" y="1522730"/>
            <a:ext cx="1726331" cy="1424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vl1pPr>
          </a:lstStyle>
          <a:p>
            <a:pPr/>
            <a:r>
              <a:t>SBA/ICSB MOU and detail extended to  December 2019.</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TextBox 1"/>
          <p:cNvSpPr txBox="1"/>
          <p:nvPr/>
        </p:nvSpPr>
        <p:spPr>
          <a:xfrm>
            <a:off x="2971800" y="152399"/>
            <a:ext cx="2639750"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SBA will …</a:t>
            </a:r>
          </a:p>
        </p:txBody>
      </p:sp>
      <p:pic>
        <p:nvPicPr>
          <p:cNvPr id="122" name="Picture 3" descr="Picture 3"/>
          <p:cNvPicPr>
            <a:picLocks noChangeAspect="1"/>
          </p:cNvPicPr>
          <p:nvPr/>
        </p:nvPicPr>
        <p:blipFill>
          <a:blip r:embed="rId2">
            <a:extLst/>
          </a:blip>
          <a:stretch>
            <a:fillRect/>
          </a:stretch>
        </p:blipFill>
        <p:spPr>
          <a:xfrm>
            <a:off x="609600" y="921841"/>
            <a:ext cx="8153400" cy="50673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TextBox 1"/>
          <p:cNvSpPr txBox="1"/>
          <p:nvPr/>
        </p:nvSpPr>
        <p:spPr>
          <a:xfrm>
            <a:off x="2060404" y="152399"/>
            <a:ext cx="5028566"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SBA  10x10 program</a:t>
            </a:r>
          </a:p>
        </p:txBody>
      </p:sp>
      <p:pic>
        <p:nvPicPr>
          <p:cNvPr id="125" name="Picture 3" descr="Picture 3"/>
          <p:cNvPicPr>
            <a:picLocks noChangeAspect="1"/>
          </p:cNvPicPr>
          <p:nvPr/>
        </p:nvPicPr>
        <p:blipFill>
          <a:blip r:embed="rId2">
            <a:extLst/>
          </a:blip>
          <a:stretch>
            <a:fillRect/>
          </a:stretch>
        </p:blipFill>
        <p:spPr>
          <a:xfrm>
            <a:off x="954002" y="1066800"/>
            <a:ext cx="7010401" cy="46815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extBox 1"/>
          <p:cNvSpPr txBox="1"/>
          <p:nvPr/>
        </p:nvSpPr>
        <p:spPr>
          <a:xfrm>
            <a:off x="2971800" y="152399"/>
            <a:ext cx="3470310"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lvl1pPr>
          </a:lstStyle>
          <a:p>
            <a:pPr/>
            <a:r>
              <a:t>ICSB and  IGD</a:t>
            </a:r>
          </a:p>
        </p:txBody>
      </p:sp>
      <p:sp>
        <p:nvSpPr>
          <p:cNvPr id="128" name="Rectangle 2"/>
          <p:cNvSpPr txBox="1"/>
          <p:nvPr/>
        </p:nvSpPr>
        <p:spPr>
          <a:xfrm>
            <a:off x="2057400" y="1093905"/>
            <a:ext cx="4572000" cy="24688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cap="all" spc="-10">
                <a:solidFill>
                  <a:srgbClr val="5291AF"/>
                </a:solidFill>
                <a:latin typeface="Arial Black"/>
                <a:ea typeface="Arial Black"/>
                <a:cs typeface="Arial Black"/>
                <a:sym typeface="Arial Black"/>
              </a:defRPr>
            </a:pPr>
            <a:r>
              <a:t>MEMORANDUM OF UNDERSTANDING</a:t>
            </a:r>
            <a:endParaRPr spc="-9" sz="1100">
              <a:latin typeface="Arial"/>
              <a:ea typeface="Arial"/>
              <a:cs typeface="Arial"/>
              <a:sym typeface="Arial"/>
            </a:endParaRPr>
          </a:p>
          <a:p>
            <a:pPr algn="ctr">
              <a:defRPr cap="all" spc="-10">
                <a:solidFill>
                  <a:srgbClr val="5291AF"/>
                </a:solidFill>
                <a:latin typeface="Arial Black"/>
                <a:ea typeface="Arial Black"/>
                <a:cs typeface="Arial Black"/>
                <a:sym typeface="Arial Black"/>
              </a:defRPr>
            </a:pPr>
            <a:r>
              <a:t>BETWEEN</a:t>
            </a:r>
            <a:endParaRPr spc="-9" sz="1100">
              <a:latin typeface="Arial"/>
              <a:ea typeface="Arial"/>
              <a:cs typeface="Arial"/>
              <a:sym typeface="Arial"/>
            </a:endParaRPr>
          </a:p>
          <a:p>
            <a:pPr algn="ctr">
              <a:defRPr cap="all" spc="-10">
                <a:solidFill>
                  <a:srgbClr val="5291AF"/>
                </a:solidFill>
                <a:latin typeface="Arial Black"/>
                <a:ea typeface="Arial Black"/>
                <a:cs typeface="Arial Black"/>
                <a:sym typeface="Arial Black"/>
              </a:defRPr>
            </a:pPr>
            <a:r>
              <a:t>INITIATIVE FOR GLOBAL DEVELOPMENT (IGD) AND</a:t>
            </a:r>
            <a:endParaRPr spc="-9" sz="1100">
              <a:latin typeface="Arial"/>
              <a:ea typeface="Arial"/>
              <a:cs typeface="Arial"/>
              <a:sym typeface="Arial"/>
            </a:endParaRPr>
          </a:p>
          <a:p>
            <a:pPr algn="ctr">
              <a:lnSpc>
                <a:spcPct val="120000"/>
              </a:lnSpc>
              <a:spcBef>
                <a:spcPts val="700"/>
              </a:spcBef>
              <a:defRPr cap="all" spc="-10">
                <a:solidFill>
                  <a:srgbClr val="5291AF"/>
                </a:solidFill>
                <a:latin typeface="Arial Black"/>
                <a:ea typeface="Arial Black"/>
                <a:cs typeface="Arial Black"/>
                <a:sym typeface="Arial Black"/>
              </a:defRPr>
            </a:pPr>
            <a:r>
              <a:t>International Council for Small Business (ICSB)</a:t>
            </a:r>
          </a:p>
        </p:txBody>
      </p:sp>
      <p:sp>
        <p:nvSpPr>
          <p:cNvPr id="129" name="Rectangle 3"/>
          <p:cNvSpPr txBox="1"/>
          <p:nvPr/>
        </p:nvSpPr>
        <p:spPr>
          <a:xfrm>
            <a:off x="609600" y="3267940"/>
            <a:ext cx="7467600" cy="120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5F6063"/>
                </a:solidFill>
                <a:latin typeface="europa"/>
                <a:ea typeface="europa"/>
                <a:cs typeface="europa"/>
                <a:sym typeface="europa"/>
              </a:defRPr>
            </a:lvl1pPr>
          </a:lstStyle>
          <a:p>
            <a:pPr/>
            <a:r>
              <a:t>Founded in 2003 by Bill Gates Sr. and other US business leaders, the Initiative for Global Development (IGD) advises, educates and promotes the US and African private sector in order to advance Africa’s economic growth and sustainable development.</a:t>
            </a:r>
          </a:p>
        </p:txBody>
      </p:sp>
      <p:pic>
        <p:nvPicPr>
          <p:cNvPr id="130" name="Picture 4" descr="Picture 4"/>
          <p:cNvPicPr>
            <a:picLocks noChangeAspect="1"/>
          </p:cNvPicPr>
          <p:nvPr/>
        </p:nvPicPr>
        <p:blipFill>
          <a:blip r:embed="rId2">
            <a:extLst/>
          </a:blip>
          <a:stretch>
            <a:fillRect/>
          </a:stretch>
        </p:blipFill>
        <p:spPr>
          <a:xfrm>
            <a:off x="400050" y="4500179"/>
            <a:ext cx="2571750" cy="266701"/>
          </a:xfrm>
          <a:prstGeom prst="rect">
            <a:avLst/>
          </a:prstGeom>
          <a:ln w="12700">
            <a:miter lim="400000"/>
          </a:ln>
        </p:spPr>
      </p:pic>
      <p:pic>
        <p:nvPicPr>
          <p:cNvPr id="131" name="Picture 5" descr="Picture 5"/>
          <p:cNvPicPr>
            <a:picLocks noChangeAspect="1"/>
          </p:cNvPicPr>
          <p:nvPr/>
        </p:nvPicPr>
        <p:blipFill>
          <a:blip r:embed="rId3">
            <a:extLst/>
          </a:blip>
          <a:stretch>
            <a:fillRect/>
          </a:stretch>
        </p:blipFill>
        <p:spPr>
          <a:xfrm>
            <a:off x="914400" y="4779169"/>
            <a:ext cx="1233488" cy="1100138"/>
          </a:xfrm>
          <a:prstGeom prst="rect">
            <a:avLst/>
          </a:prstGeom>
          <a:ln w="12700">
            <a:miter lim="400000"/>
          </a:ln>
        </p:spPr>
      </p:pic>
      <p:pic>
        <p:nvPicPr>
          <p:cNvPr id="132" name="Picture 6" descr="Picture 6"/>
          <p:cNvPicPr>
            <a:picLocks noChangeAspect="1"/>
          </p:cNvPicPr>
          <p:nvPr/>
        </p:nvPicPr>
        <p:blipFill>
          <a:blip r:embed="rId4">
            <a:extLst/>
          </a:blip>
          <a:stretch>
            <a:fillRect/>
          </a:stretch>
        </p:blipFill>
        <p:spPr>
          <a:xfrm>
            <a:off x="2971800" y="4752132"/>
            <a:ext cx="2857500" cy="990601"/>
          </a:xfrm>
          <a:prstGeom prst="rect">
            <a:avLst/>
          </a:prstGeom>
          <a:ln w="12700">
            <a:miter lim="400000"/>
          </a:ln>
        </p:spPr>
      </p:pic>
      <p:pic>
        <p:nvPicPr>
          <p:cNvPr id="133" name="Picture 7" descr="Picture 7"/>
          <p:cNvPicPr>
            <a:picLocks noChangeAspect="1"/>
          </p:cNvPicPr>
          <p:nvPr/>
        </p:nvPicPr>
        <p:blipFill>
          <a:blip r:embed="rId5">
            <a:extLst/>
          </a:blip>
          <a:stretch>
            <a:fillRect/>
          </a:stretch>
        </p:blipFill>
        <p:spPr>
          <a:xfrm>
            <a:off x="6196012" y="4417419"/>
            <a:ext cx="2689585" cy="132531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