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5"/>
  </p:notesMasterIdLst>
  <p:handoutMasterIdLst>
    <p:handoutMasterId r:id="rId16"/>
  </p:handoutMasterIdLst>
  <p:sldIdLst>
    <p:sldId id="286" r:id="rId2"/>
    <p:sldId id="287" r:id="rId3"/>
    <p:sldId id="288" r:id="rId4"/>
    <p:sldId id="289" r:id="rId5"/>
    <p:sldId id="292" r:id="rId6"/>
    <p:sldId id="300" r:id="rId7"/>
    <p:sldId id="293" r:id="rId8"/>
    <p:sldId id="294" r:id="rId9"/>
    <p:sldId id="295" r:id="rId10"/>
    <p:sldId id="299" r:id="rId11"/>
    <p:sldId id="296" r:id="rId12"/>
    <p:sldId id="297" r:id="rId13"/>
    <p:sldId id="291" r:id="rId1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42A4"/>
    <a:srgbClr val="004AB8"/>
    <a:srgbClr val="0000D4"/>
    <a:srgbClr val="ECBF00"/>
    <a:srgbClr val="FF0000"/>
    <a:srgbClr val="80808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2" autoAdjust="0"/>
    <p:restoredTop sz="94643"/>
  </p:normalViewPr>
  <p:slideViewPr>
    <p:cSldViewPr>
      <p:cViewPr varScale="1">
        <p:scale>
          <a:sx n="80" d="100"/>
          <a:sy n="80" d="100"/>
        </p:scale>
        <p:origin x="87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26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endParaRPr lang="en-US"/>
          </a:p>
        </p:txBody>
      </p:sp>
      <p:sp>
        <p:nvSpPr>
          <p:cNvPr id="9113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p>
        </p:txBody>
      </p:sp>
      <p:sp>
        <p:nvSpPr>
          <p:cNvPr id="9114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p>
        </p:txBody>
      </p:sp>
      <p:sp>
        <p:nvSpPr>
          <p:cNvPr id="9114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E071F029-F45B-4C53-ADC7-813303C18B93}" type="slidenum">
              <a:rPr lang="en-US"/>
              <a:pPr/>
              <a:t>‹#›</a:t>
            </a:fld>
            <a:endParaRPr lang="en-US"/>
          </a:p>
        </p:txBody>
      </p:sp>
    </p:spTree>
    <p:extLst>
      <p:ext uri="{BB962C8B-B14F-4D97-AF65-F5344CB8AC3E}">
        <p14:creationId xmlns:p14="http://schemas.microsoft.com/office/powerpoint/2010/main" val="607254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endParaRPr lang="en-US"/>
          </a:p>
        </p:txBody>
      </p:sp>
      <p:sp>
        <p:nvSpPr>
          <p:cNvPr id="2048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p>
        </p:txBody>
      </p:sp>
      <p:sp>
        <p:nvSpPr>
          <p:cNvPr id="2048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6F0A192F-3E50-4F83-AEDE-80B44AC0B192}" type="slidenum">
              <a:rPr lang="en-US"/>
              <a:pPr/>
              <a:t>‹#›</a:t>
            </a:fld>
            <a:endParaRPr lang="en-US"/>
          </a:p>
        </p:txBody>
      </p:sp>
    </p:spTree>
    <p:extLst>
      <p:ext uri="{BB962C8B-B14F-4D97-AF65-F5344CB8AC3E}">
        <p14:creationId xmlns:p14="http://schemas.microsoft.com/office/powerpoint/2010/main" val="12660335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0A192F-3E50-4F83-AEDE-80B44AC0B192}" type="slidenum">
              <a:rPr lang="en-US" smtClean="0"/>
              <a:pPr/>
              <a:t>1</a:t>
            </a:fld>
            <a:endParaRPr lang="en-US"/>
          </a:p>
        </p:txBody>
      </p:sp>
    </p:spTree>
    <p:extLst>
      <p:ext uri="{BB962C8B-B14F-4D97-AF65-F5344CB8AC3E}">
        <p14:creationId xmlns:p14="http://schemas.microsoft.com/office/powerpoint/2010/main" val="254431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 3 @ 100 </a:t>
            </a:r>
            <a:r>
              <a:rPr lang="en-US" dirty="0" err="1" smtClean="0"/>
              <a:t>ea</a:t>
            </a:r>
            <a:r>
              <a:rPr lang="en-US" dirty="0" smtClean="0"/>
              <a:t> = 300,000</a:t>
            </a:r>
          </a:p>
          <a:p>
            <a:r>
              <a:rPr lang="en-US" dirty="0" smtClean="0"/>
              <a:t>NGO – 9 @ 10 </a:t>
            </a:r>
            <a:r>
              <a:rPr lang="en-US" dirty="0" err="1" smtClean="0"/>
              <a:t>ea</a:t>
            </a:r>
            <a:r>
              <a:rPr lang="en-US" dirty="0" smtClean="0"/>
              <a:t> = 90,000</a:t>
            </a:r>
          </a:p>
          <a:p>
            <a:r>
              <a:rPr lang="en-US" dirty="0" err="1" smtClean="0"/>
              <a:t>Univ</a:t>
            </a:r>
            <a:r>
              <a:rPr lang="en-US" dirty="0" smtClean="0"/>
              <a:t> – 15@2,500 = 37,500</a:t>
            </a:r>
            <a:endParaRPr lang="en-US" dirty="0"/>
          </a:p>
        </p:txBody>
      </p:sp>
      <p:sp>
        <p:nvSpPr>
          <p:cNvPr id="4" name="Slide Number Placeholder 3"/>
          <p:cNvSpPr>
            <a:spLocks noGrp="1"/>
          </p:cNvSpPr>
          <p:nvPr>
            <p:ph type="sldNum" sz="quarter" idx="10"/>
          </p:nvPr>
        </p:nvSpPr>
        <p:spPr/>
        <p:txBody>
          <a:bodyPr/>
          <a:lstStyle/>
          <a:p>
            <a:fld id="{6F0A192F-3E50-4F83-AEDE-80B44AC0B192}" type="slidenum">
              <a:rPr lang="en-US" smtClean="0"/>
              <a:pPr/>
              <a:t>13</a:t>
            </a:fld>
            <a:endParaRPr lang="en-US"/>
          </a:p>
        </p:txBody>
      </p:sp>
    </p:spTree>
    <p:extLst>
      <p:ext uri="{BB962C8B-B14F-4D97-AF65-F5344CB8AC3E}">
        <p14:creationId xmlns:p14="http://schemas.microsoft.com/office/powerpoint/2010/main" val="35740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78" name="Picture 14" descr="ppt"/>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36869" name="Rectangle 5"/>
          <p:cNvSpPr>
            <a:spLocks noGrp="1" noChangeArrowheads="1"/>
          </p:cNvSpPr>
          <p:nvPr>
            <p:ph type="body" idx="1"/>
          </p:nvPr>
        </p:nvSpPr>
        <p:spPr bwMode="auto">
          <a:xfrm>
            <a:off x="457200" y="18288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spd="med">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2286000"/>
          </a:xfrm>
        </p:spPr>
        <p:txBody>
          <a:bodyPr/>
          <a:lstStyle/>
          <a:p>
            <a:r>
              <a:rPr lang="en-US" sz="6000" dirty="0" smtClean="0">
                <a:latin typeface="Arial Black" pitchFamily="34" charset="0"/>
              </a:rPr>
              <a:t>ICSB 2020</a:t>
            </a:r>
            <a:br>
              <a:rPr lang="en-US" sz="6000" dirty="0" smtClean="0">
                <a:latin typeface="Arial Black" pitchFamily="34" charset="0"/>
              </a:rPr>
            </a:br>
            <a:r>
              <a:rPr lang="en-US" sz="6000" dirty="0">
                <a:latin typeface="Arial Black" pitchFamily="34" charset="0"/>
              </a:rPr>
              <a:t/>
            </a:r>
            <a:br>
              <a:rPr lang="en-US" sz="6000" dirty="0">
                <a:latin typeface="Arial Black" pitchFamily="34" charset="0"/>
              </a:rPr>
            </a:br>
            <a:r>
              <a:rPr lang="en-US" sz="3200" dirty="0" smtClean="0">
                <a:solidFill>
                  <a:srgbClr val="FF0000"/>
                </a:solidFill>
                <a:latin typeface="+mn-lt"/>
              </a:rPr>
              <a:t>(January 24, 2019 Update</a:t>
            </a:r>
            <a:r>
              <a:rPr lang="en-US" sz="3200" dirty="0" smtClean="0">
                <a:latin typeface="+mn-lt"/>
              </a:rPr>
              <a:t>)</a:t>
            </a:r>
            <a:r>
              <a:rPr lang="en-US" sz="6000" dirty="0" smtClean="0">
                <a:latin typeface="Arial Black" pitchFamily="34" charset="0"/>
              </a:rPr>
              <a:t/>
            </a:r>
            <a:br>
              <a:rPr lang="en-US" sz="6000" dirty="0" smtClean="0">
                <a:latin typeface="Arial Black" pitchFamily="34" charset="0"/>
              </a:rPr>
            </a:br>
            <a:r>
              <a:rPr lang="en-US" sz="6000" dirty="0">
                <a:latin typeface="Arial Black" pitchFamily="34" charset="0"/>
              </a:rPr>
              <a:t/>
            </a:r>
            <a:br>
              <a:rPr lang="en-US" sz="6000" dirty="0">
                <a:latin typeface="Arial Black" pitchFamily="34" charset="0"/>
              </a:rPr>
            </a:br>
            <a:endParaRPr lang="en-US" sz="6000" dirty="0">
              <a:latin typeface="Arial Black" pitchFamily="34" charset="0"/>
            </a:endParaRPr>
          </a:p>
        </p:txBody>
      </p:sp>
      <p:sp>
        <p:nvSpPr>
          <p:cNvPr id="3" name="TextBox 2"/>
          <p:cNvSpPr txBox="1"/>
          <p:nvPr/>
        </p:nvSpPr>
        <p:spPr>
          <a:xfrm>
            <a:off x="5231296" y="4800600"/>
            <a:ext cx="3074504" cy="1015663"/>
          </a:xfrm>
          <a:prstGeom prst="rect">
            <a:avLst/>
          </a:prstGeom>
          <a:noFill/>
        </p:spPr>
        <p:txBody>
          <a:bodyPr wrap="square" rtlCol="0">
            <a:spAutoFit/>
          </a:bodyPr>
          <a:lstStyle/>
          <a:p>
            <a:r>
              <a:rPr lang="en-US" sz="2000" dirty="0" smtClean="0"/>
              <a:t>Jeffrey R. Alves, Ph.D.</a:t>
            </a:r>
          </a:p>
          <a:p>
            <a:r>
              <a:rPr lang="en-US" sz="2000" dirty="0" smtClean="0"/>
              <a:t>Past President, ICSB</a:t>
            </a:r>
          </a:p>
          <a:p>
            <a:r>
              <a:rPr lang="en-US" sz="2000" dirty="0" smtClean="0"/>
              <a:t>Wilford White Fellow</a:t>
            </a:r>
            <a:endParaRPr lang="en-US" sz="20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 Programming (CONTD)</a:t>
            </a:r>
            <a:endParaRPr lang="en-US" dirty="0"/>
          </a:p>
        </p:txBody>
      </p:sp>
      <p:sp>
        <p:nvSpPr>
          <p:cNvPr id="3" name="Content Placeholder 2"/>
          <p:cNvSpPr>
            <a:spLocks noGrp="1"/>
          </p:cNvSpPr>
          <p:nvPr>
            <p:ph idx="1"/>
          </p:nvPr>
        </p:nvSpPr>
        <p:spPr>
          <a:xfrm>
            <a:off x="381000" y="1417638"/>
            <a:ext cx="8229600" cy="4114800"/>
          </a:xfrm>
        </p:spPr>
        <p:txBody>
          <a:bodyPr/>
          <a:lstStyle/>
          <a:p>
            <a:r>
              <a:rPr lang="en-US" dirty="0" smtClean="0"/>
              <a:t>Certification program(s)</a:t>
            </a:r>
          </a:p>
          <a:p>
            <a:pPr lvl="1"/>
            <a:r>
              <a:rPr lang="en-US" sz="2000" dirty="0" smtClean="0">
                <a:solidFill>
                  <a:srgbClr val="FF0000"/>
                </a:solidFill>
              </a:rPr>
              <a:t>Social Entrepreneurship – 1</a:t>
            </a:r>
            <a:r>
              <a:rPr lang="en-US" sz="2000" baseline="30000" dirty="0" smtClean="0">
                <a:solidFill>
                  <a:srgbClr val="FF0000"/>
                </a:solidFill>
              </a:rPr>
              <a:t>st</a:t>
            </a:r>
            <a:r>
              <a:rPr lang="en-US" sz="2000" dirty="0" smtClean="0">
                <a:solidFill>
                  <a:srgbClr val="FF0000"/>
                </a:solidFill>
              </a:rPr>
              <a:t> year</a:t>
            </a:r>
          </a:p>
          <a:p>
            <a:pPr lvl="1"/>
            <a:r>
              <a:rPr lang="en-US" sz="2000" dirty="0" smtClean="0">
                <a:solidFill>
                  <a:srgbClr val="FF0000"/>
                </a:solidFill>
              </a:rPr>
              <a:t>Innovation </a:t>
            </a:r>
            <a:r>
              <a:rPr lang="en-US" sz="2000" dirty="0">
                <a:solidFill>
                  <a:srgbClr val="FF0000"/>
                </a:solidFill>
              </a:rPr>
              <a:t>&amp; Creativity – 1</a:t>
            </a:r>
            <a:r>
              <a:rPr lang="en-US" sz="2000" baseline="30000" dirty="0">
                <a:solidFill>
                  <a:srgbClr val="FF0000"/>
                </a:solidFill>
              </a:rPr>
              <a:t>st</a:t>
            </a:r>
            <a:r>
              <a:rPr lang="en-US" sz="2000" dirty="0">
                <a:solidFill>
                  <a:srgbClr val="FF0000"/>
                </a:solidFill>
              </a:rPr>
              <a:t> year</a:t>
            </a:r>
            <a:endParaRPr lang="en-US" sz="2000" dirty="0" smtClean="0">
              <a:solidFill>
                <a:srgbClr val="FF0000"/>
              </a:solidFill>
            </a:endParaRPr>
          </a:p>
          <a:p>
            <a:pPr lvl="1"/>
            <a:r>
              <a:rPr lang="en-US" sz="2000" dirty="0" smtClean="0">
                <a:solidFill>
                  <a:srgbClr val="FF0000"/>
                </a:solidFill>
              </a:rPr>
              <a:t>Global Entrepreneurship</a:t>
            </a:r>
            <a:r>
              <a:rPr lang="en-US" sz="2000" dirty="0">
                <a:solidFill>
                  <a:srgbClr val="FF0000"/>
                </a:solidFill>
              </a:rPr>
              <a:t> – 1</a:t>
            </a:r>
            <a:r>
              <a:rPr lang="en-US" sz="2000" baseline="30000" dirty="0">
                <a:solidFill>
                  <a:srgbClr val="FF0000"/>
                </a:solidFill>
              </a:rPr>
              <a:t>st</a:t>
            </a:r>
            <a:r>
              <a:rPr lang="en-US" sz="2000" dirty="0">
                <a:solidFill>
                  <a:srgbClr val="FF0000"/>
                </a:solidFill>
              </a:rPr>
              <a:t> year</a:t>
            </a:r>
            <a:endParaRPr lang="en-US" sz="2000" dirty="0" smtClean="0">
              <a:solidFill>
                <a:srgbClr val="FF0000"/>
              </a:solidFill>
            </a:endParaRPr>
          </a:p>
          <a:p>
            <a:r>
              <a:rPr lang="en-US" dirty="0" smtClean="0"/>
              <a:t>ICSB Academy – summer programs</a:t>
            </a:r>
          </a:p>
          <a:p>
            <a:pPr lvl="1"/>
            <a:r>
              <a:rPr lang="en-US" dirty="0" smtClean="0">
                <a:solidFill>
                  <a:srgbClr val="FF0000"/>
                </a:solidFill>
              </a:rPr>
              <a:t>4</a:t>
            </a:r>
            <a:r>
              <a:rPr lang="en-US" baseline="30000" dirty="0" smtClean="0">
                <a:solidFill>
                  <a:srgbClr val="FF0000"/>
                </a:solidFill>
              </a:rPr>
              <a:t>th</a:t>
            </a:r>
            <a:r>
              <a:rPr lang="en-US" dirty="0" smtClean="0">
                <a:solidFill>
                  <a:srgbClr val="FF0000"/>
                </a:solidFill>
              </a:rPr>
              <a:t> year running – generates $20K a year</a:t>
            </a:r>
          </a:p>
          <a:p>
            <a:pPr lvl="1"/>
            <a:r>
              <a:rPr lang="en-US" dirty="0" smtClean="0">
                <a:solidFill>
                  <a:srgbClr val="FF0000"/>
                </a:solidFill>
              </a:rPr>
              <a:t>Most successful was in 2016</a:t>
            </a:r>
          </a:p>
          <a:p>
            <a:r>
              <a:rPr lang="en-US" dirty="0" smtClean="0"/>
              <a:t>Global Youth </a:t>
            </a:r>
            <a:r>
              <a:rPr lang="en-US" dirty="0" err="1" smtClean="0"/>
              <a:t>E’ship</a:t>
            </a:r>
            <a:r>
              <a:rPr lang="en-US" dirty="0" smtClean="0"/>
              <a:t> programming</a:t>
            </a:r>
          </a:p>
          <a:p>
            <a:pPr lvl="1"/>
            <a:r>
              <a:rPr lang="en-US" dirty="0" smtClean="0">
                <a:solidFill>
                  <a:srgbClr val="FF0000"/>
                </a:solidFill>
              </a:rPr>
              <a:t>None yet run </a:t>
            </a:r>
            <a:endParaRPr lang="en-US" dirty="0">
              <a:solidFill>
                <a:srgbClr val="FF0000"/>
              </a:solidFill>
            </a:endParaRPr>
          </a:p>
        </p:txBody>
      </p:sp>
    </p:spTree>
    <p:extLst>
      <p:ext uri="{BB962C8B-B14F-4D97-AF65-F5344CB8AC3E}">
        <p14:creationId xmlns:p14="http://schemas.microsoft.com/office/powerpoint/2010/main" val="209453725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IO</a:t>
            </a:r>
            <a:endParaRPr lang="en-US" dirty="0"/>
          </a:p>
        </p:txBody>
      </p:sp>
      <p:sp>
        <p:nvSpPr>
          <p:cNvPr id="3" name="Content Placeholder 2"/>
          <p:cNvSpPr>
            <a:spLocks noGrp="1"/>
          </p:cNvSpPr>
          <p:nvPr>
            <p:ph idx="1"/>
          </p:nvPr>
        </p:nvSpPr>
        <p:spPr>
          <a:xfrm>
            <a:off x="457200" y="1524000"/>
            <a:ext cx="8229600" cy="4114800"/>
          </a:xfrm>
        </p:spPr>
        <p:txBody>
          <a:bodyPr/>
          <a:lstStyle/>
          <a:p>
            <a:r>
              <a:rPr lang="en-US" dirty="0" smtClean="0"/>
              <a:t>Can’t achieve strategic vision with all volunteer organization – IO must take stronger lead</a:t>
            </a:r>
          </a:p>
          <a:p>
            <a:r>
              <a:rPr lang="en-US" dirty="0" smtClean="0"/>
              <a:t>Streamline decision-making</a:t>
            </a:r>
          </a:p>
          <a:p>
            <a:r>
              <a:rPr lang="en-US" dirty="0" smtClean="0"/>
              <a:t>Board sets strategic vision, provides fiduciary oversight and governance</a:t>
            </a:r>
          </a:p>
          <a:p>
            <a:r>
              <a:rPr lang="en-US" dirty="0" smtClean="0"/>
              <a:t>IO, with member support, responsible for executing strategic &amp; annual </a:t>
            </a:r>
            <a:r>
              <a:rPr lang="en-US" dirty="0" err="1" smtClean="0"/>
              <a:t>workplans</a:t>
            </a:r>
            <a:endParaRPr lang="en-US" dirty="0"/>
          </a:p>
        </p:txBody>
      </p:sp>
    </p:spTree>
    <p:extLst>
      <p:ext uri="{BB962C8B-B14F-4D97-AF65-F5344CB8AC3E}">
        <p14:creationId xmlns:p14="http://schemas.microsoft.com/office/powerpoint/2010/main" val="342294622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IO in 2020?</a:t>
            </a:r>
            <a:br>
              <a:rPr lang="en-US" dirty="0" smtClean="0"/>
            </a:br>
            <a:endParaRPr lang="en-US" dirty="0"/>
          </a:p>
        </p:txBody>
      </p:sp>
      <p:sp>
        <p:nvSpPr>
          <p:cNvPr id="3" name="Content Placeholder 2"/>
          <p:cNvSpPr>
            <a:spLocks noGrp="1"/>
          </p:cNvSpPr>
          <p:nvPr>
            <p:ph idx="1"/>
          </p:nvPr>
        </p:nvSpPr>
        <p:spPr>
          <a:xfrm>
            <a:off x="457200" y="2286000"/>
            <a:ext cx="8229600" cy="3657600"/>
          </a:xfrm>
        </p:spPr>
        <p:txBody>
          <a:bodyPr/>
          <a:lstStyle/>
          <a:p>
            <a:r>
              <a:rPr lang="en-US" dirty="0" smtClean="0"/>
              <a:t>CEO – </a:t>
            </a:r>
            <a:r>
              <a:rPr lang="en-US" dirty="0" smtClean="0">
                <a:solidFill>
                  <a:srgbClr val="C00000"/>
                </a:solidFill>
              </a:rPr>
              <a:t>Action needed – </a:t>
            </a:r>
            <a:r>
              <a:rPr lang="en-US" dirty="0" err="1" smtClean="0">
                <a:solidFill>
                  <a:srgbClr val="C00000"/>
                </a:solidFill>
              </a:rPr>
              <a:t>Partime</a:t>
            </a:r>
            <a:r>
              <a:rPr lang="en-US" dirty="0" smtClean="0">
                <a:solidFill>
                  <a:srgbClr val="C00000"/>
                </a:solidFill>
              </a:rPr>
              <a:t> Ex Dir</a:t>
            </a:r>
          </a:p>
          <a:p>
            <a:r>
              <a:rPr lang="en-US" dirty="0" smtClean="0"/>
              <a:t>Director of Programs - </a:t>
            </a:r>
            <a:r>
              <a:rPr lang="en-US" dirty="0" smtClean="0">
                <a:solidFill>
                  <a:srgbClr val="C00000"/>
                </a:solidFill>
              </a:rPr>
              <a:t>None</a:t>
            </a:r>
          </a:p>
          <a:p>
            <a:r>
              <a:rPr lang="en-US" dirty="0" smtClean="0"/>
              <a:t>Development Director - </a:t>
            </a:r>
            <a:r>
              <a:rPr lang="en-US" dirty="0">
                <a:solidFill>
                  <a:srgbClr val="C00000"/>
                </a:solidFill>
              </a:rPr>
              <a:t>None</a:t>
            </a:r>
            <a:endParaRPr lang="en-US" dirty="0" smtClean="0"/>
          </a:p>
          <a:p>
            <a:r>
              <a:rPr lang="en-US" dirty="0" smtClean="0"/>
              <a:t>Communications/Affiliate &amp; Membership Manager - </a:t>
            </a:r>
            <a:r>
              <a:rPr lang="en-US" dirty="0" smtClean="0">
                <a:solidFill>
                  <a:srgbClr val="C00000"/>
                </a:solidFill>
              </a:rPr>
              <a:t>None</a:t>
            </a:r>
            <a:endParaRPr lang="en-US" dirty="0" smtClean="0"/>
          </a:p>
          <a:p>
            <a:r>
              <a:rPr lang="en-US" dirty="0" smtClean="0"/>
              <a:t>Operations Manager - YES</a:t>
            </a:r>
            <a:endParaRPr lang="en-US" dirty="0"/>
          </a:p>
        </p:txBody>
      </p:sp>
    </p:spTree>
    <p:extLst>
      <p:ext uri="{BB962C8B-B14F-4D97-AF65-F5344CB8AC3E}">
        <p14:creationId xmlns:p14="http://schemas.microsoft.com/office/powerpoint/2010/main" val="289555455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Possible?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817132"/>
            <a:ext cx="583511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43200" y="2057400"/>
            <a:ext cx="914400" cy="461665"/>
          </a:xfrm>
          <a:prstGeom prst="rect">
            <a:avLst/>
          </a:prstGeom>
          <a:noFill/>
        </p:spPr>
        <p:txBody>
          <a:bodyPr wrap="square" rtlCol="0">
            <a:spAutoFit/>
          </a:bodyPr>
          <a:lstStyle/>
          <a:p>
            <a:r>
              <a:rPr lang="en-US" sz="2400" dirty="0" smtClean="0"/>
              <a:t>3</a:t>
            </a:r>
            <a:endParaRPr lang="en-US" sz="2400" dirty="0"/>
          </a:p>
        </p:txBody>
      </p:sp>
      <p:sp>
        <p:nvSpPr>
          <p:cNvPr id="6" name="TextBox 5"/>
          <p:cNvSpPr txBox="1"/>
          <p:nvPr/>
        </p:nvSpPr>
        <p:spPr>
          <a:xfrm>
            <a:off x="2514600" y="2743200"/>
            <a:ext cx="914400" cy="461665"/>
          </a:xfrm>
          <a:prstGeom prst="rect">
            <a:avLst/>
          </a:prstGeom>
          <a:noFill/>
        </p:spPr>
        <p:txBody>
          <a:bodyPr wrap="square" rtlCol="0">
            <a:spAutoFit/>
          </a:bodyPr>
          <a:lstStyle/>
          <a:p>
            <a:r>
              <a:rPr lang="en-US" sz="2400" dirty="0"/>
              <a:t>9</a:t>
            </a:r>
          </a:p>
        </p:txBody>
      </p:sp>
      <p:sp>
        <p:nvSpPr>
          <p:cNvPr id="7" name="TextBox 6"/>
          <p:cNvSpPr txBox="1"/>
          <p:nvPr/>
        </p:nvSpPr>
        <p:spPr>
          <a:xfrm>
            <a:off x="1524000" y="3505200"/>
            <a:ext cx="1219200" cy="461665"/>
          </a:xfrm>
          <a:prstGeom prst="rect">
            <a:avLst/>
          </a:prstGeom>
          <a:noFill/>
        </p:spPr>
        <p:txBody>
          <a:bodyPr wrap="square" rtlCol="0">
            <a:spAutoFit/>
          </a:bodyPr>
          <a:lstStyle/>
          <a:p>
            <a:r>
              <a:rPr lang="en-US" sz="2400" dirty="0"/>
              <a:t> </a:t>
            </a:r>
            <a:r>
              <a:rPr lang="en-US" sz="2400" dirty="0" smtClean="0"/>
              <a:t>    15</a:t>
            </a:r>
            <a:endParaRPr lang="en-US" sz="2400" dirty="0"/>
          </a:p>
        </p:txBody>
      </p:sp>
      <p:sp>
        <p:nvSpPr>
          <p:cNvPr id="9" name="TextBox 8"/>
          <p:cNvSpPr txBox="1"/>
          <p:nvPr/>
        </p:nvSpPr>
        <p:spPr>
          <a:xfrm>
            <a:off x="1219200" y="4375666"/>
            <a:ext cx="1104900" cy="461665"/>
          </a:xfrm>
          <a:prstGeom prst="rect">
            <a:avLst/>
          </a:prstGeom>
          <a:noFill/>
        </p:spPr>
        <p:txBody>
          <a:bodyPr wrap="square" rtlCol="0">
            <a:spAutoFit/>
          </a:bodyPr>
          <a:lstStyle/>
          <a:p>
            <a:r>
              <a:rPr lang="en-US" sz="2400" dirty="0" smtClean="0"/>
              <a:t>4,000</a:t>
            </a:r>
            <a:endParaRPr lang="en-US" sz="2400" dirty="0"/>
          </a:p>
        </p:txBody>
      </p:sp>
      <p:sp>
        <p:nvSpPr>
          <p:cNvPr id="10" name="TextBox 9"/>
          <p:cNvSpPr txBox="1"/>
          <p:nvPr/>
        </p:nvSpPr>
        <p:spPr>
          <a:xfrm>
            <a:off x="838200" y="5105400"/>
            <a:ext cx="1143000" cy="461665"/>
          </a:xfrm>
          <a:prstGeom prst="rect">
            <a:avLst/>
          </a:prstGeom>
          <a:noFill/>
        </p:spPr>
        <p:txBody>
          <a:bodyPr wrap="square" rtlCol="0">
            <a:spAutoFit/>
          </a:bodyPr>
          <a:lstStyle/>
          <a:p>
            <a:r>
              <a:rPr lang="en-US" sz="2400" dirty="0" smtClean="0"/>
              <a:t>10,000</a:t>
            </a:r>
            <a:endParaRPr lang="en-US" sz="2400" dirty="0"/>
          </a:p>
        </p:txBody>
      </p:sp>
      <p:sp>
        <p:nvSpPr>
          <p:cNvPr id="11" name="TextBox 10"/>
          <p:cNvSpPr txBox="1"/>
          <p:nvPr/>
        </p:nvSpPr>
        <p:spPr>
          <a:xfrm>
            <a:off x="5715000" y="2057400"/>
            <a:ext cx="2057400" cy="461665"/>
          </a:xfrm>
          <a:prstGeom prst="rect">
            <a:avLst/>
          </a:prstGeom>
          <a:noFill/>
        </p:spPr>
        <p:txBody>
          <a:bodyPr wrap="square" rtlCol="0">
            <a:spAutoFit/>
          </a:bodyPr>
          <a:lstStyle/>
          <a:p>
            <a:r>
              <a:rPr lang="en-US" sz="2400" dirty="0" smtClean="0"/>
              <a:t>300,000USD</a:t>
            </a:r>
            <a:endParaRPr lang="en-US" sz="2400" dirty="0"/>
          </a:p>
        </p:txBody>
      </p:sp>
      <p:sp>
        <p:nvSpPr>
          <p:cNvPr id="12" name="TextBox 11"/>
          <p:cNvSpPr txBox="1"/>
          <p:nvPr/>
        </p:nvSpPr>
        <p:spPr>
          <a:xfrm>
            <a:off x="6743700" y="4412622"/>
            <a:ext cx="2019300" cy="461665"/>
          </a:xfrm>
          <a:prstGeom prst="rect">
            <a:avLst/>
          </a:prstGeom>
          <a:noFill/>
        </p:spPr>
        <p:txBody>
          <a:bodyPr wrap="square" rtlCol="0">
            <a:spAutoFit/>
          </a:bodyPr>
          <a:lstStyle/>
          <a:p>
            <a:r>
              <a:rPr lang="en-US" sz="2400" dirty="0" smtClean="0"/>
              <a:t>100,000USD</a:t>
            </a:r>
            <a:endParaRPr lang="en-US" sz="2400" dirty="0"/>
          </a:p>
        </p:txBody>
      </p:sp>
      <p:sp>
        <p:nvSpPr>
          <p:cNvPr id="13" name="TextBox 12"/>
          <p:cNvSpPr txBox="1"/>
          <p:nvPr/>
        </p:nvSpPr>
        <p:spPr>
          <a:xfrm>
            <a:off x="6172200" y="2743199"/>
            <a:ext cx="1885950" cy="461665"/>
          </a:xfrm>
          <a:prstGeom prst="rect">
            <a:avLst/>
          </a:prstGeom>
          <a:noFill/>
        </p:spPr>
        <p:txBody>
          <a:bodyPr wrap="square" rtlCol="0">
            <a:spAutoFit/>
          </a:bodyPr>
          <a:lstStyle/>
          <a:p>
            <a:r>
              <a:rPr lang="en-US" sz="2400" dirty="0"/>
              <a:t>9</a:t>
            </a:r>
            <a:r>
              <a:rPr lang="en-US" sz="2400" dirty="0" smtClean="0"/>
              <a:t>0,000USD</a:t>
            </a:r>
            <a:endParaRPr lang="en-US" sz="2400" dirty="0"/>
          </a:p>
        </p:txBody>
      </p:sp>
      <p:sp>
        <p:nvSpPr>
          <p:cNvPr id="14" name="TextBox 13"/>
          <p:cNvSpPr txBox="1"/>
          <p:nvPr/>
        </p:nvSpPr>
        <p:spPr>
          <a:xfrm>
            <a:off x="6324600" y="3505200"/>
            <a:ext cx="1905000" cy="461665"/>
          </a:xfrm>
          <a:prstGeom prst="rect">
            <a:avLst/>
          </a:prstGeom>
          <a:noFill/>
        </p:spPr>
        <p:txBody>
          <a:bodyPr wrap="square" rtlCol="0">
            <a:spAutoFit/>
          </a:bodyPr>
          <a:lstStyle/>
          <a:p>
            <a:r>
              <a:rPr lang="en-US" sz="2400" dirty="0" smtClean="0"/>
              <a:t>37,500USD</a:t>
            </a:r>
            <a:endParaRPr lang="en-US" sz="2400" dirty="0"/>
          </a:p>
        </p:txBody>
      </p:sp>
    </p:spTree>
    <p:extLst>
      <p:ext uri="{BB962C8B-B14F-4D97-AF65-F5344CB8AC3E}">
        <p14:creationId xmlns:p14="http://schemas.microsoft.com/office/powerpoint/2010/main" val="220563675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2006 Vision &amp; Strategy Committee – Key Issues</a:t>
            </a:r>
            <a:endParaRPr lang="en-US" dirty="0"/>
          </a:p>
        </p:txBody>
      </p:sp>
      <p:sp>
        <p:nvSpPr>
          <p:cNvPr id="3" name="Content Placeholder 2"/>
          <p:cNvSpPr>
            <a:spLocks noGrp="1"/>
          </p:cNvSpPr>
          <p:nvPr>
            <p:ph idx="1"/>
          </p:nvPr>
        </p:nvSpPr>
        <p:spPr/>
        <p:txBody>
          <a:bodyPr/>
          <a:lstStyle/>
          <a:p>
            <a:r>
              <a:rPr lang="en-US" dirty="0" smtClean="0"/>
              <a:t>How to realize potential of ICSB’s vision</a:t>
            </a:r>
          </a:p>
          <a:p>
            <a:r>
              <a:rPr lang="en-US" dirty="0" smtClean="0"/>
              <a:t>How to best achieve growth</a:t>
            </a:r>
          </a:p>
          <a:p>
            <a:r>
              <a:rPr lang="en-US" dirty="0" smtClean="0"/>
              <a:t>How to provide value-added products/services</a:t>
            </a:r>
          </a:p>
          <a:p>
            <a:r>
              <a:rPr lang="en-US" dirty="0" smtClean="0"/>
              <a:t>How best to improve ICSB financial capacity</a:t>
            </a:r>
          </a:p>
          <a:p>
            <a:r>
              <a:rPr lang="en-US" dirty="0" smtClean="0"/>
              <a:t>How to make most of existing assets</a:t>
            </a:r>
            <a:endParaRPr lang="en-US" dirty="0"/>
          </a:p>
        </p:txBody>
      </p:sp>
    </p:spTree>
    <p:extLst>
      <p:ext uri="{BB962C8B-B14F-4D97-AF65-F5344CB8AC3E}">
        <p14:creationId xmlns:p14="http://schemas.microsoft.com/office/powerpoint/2010/main" val="325568084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pPr marL="0" indent="0" algn="ctr">
              <a:buNone/>
            </a:pPr>
            <a:r>
              <a:rPr lang="en-US" dirty="0" smtClean="0"/>
              <a:t>The International Council for Small Business is devoted to the advancement of management development practices for potential entrepreneurs and existing small business owner/managers through education, research, and the free exchange of ideas.</a:t>
            </a:r>
            <a:endParaRPr lang="en-US" dirty="0"/>
          </a:p>
        </p:txBody>
      </p:sp>
    </p:spTree>
    <p:extLst>
      <p:ext uri="{BB962C8B-B14F-4D97-AF65-F5344CB8AC3E}">
        <p14:creationId xmlns:p14="http://schemas.microsoft.com/office/powerpoint/2010/main" val="250536979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a:xfrm>
            <a:off x="457200" y="1447800"/>
            <a:ext cx="8229600" cy="3581400"/>
          </a:xfrm>
        </p:spPr>
        <p:txBody>
          <a:bodyPr/>
          <a:lstStyle/>
          <a:p>
            <a:pPr marL="0" indent="0">
              <a:buNone/>
            </a:pPr>
            <a:r>
              <a:rPr lang="en-US" sz="2400" dirty="0" smtClean="0"/>
              <a:t>Council members representing education, industry, financial institutions, and government provide a worldwide network of idea and experience exchange on management assistance for small business. By filling the role of an umbrella organization, as an integrator of new knowledge, the Council reinforces rather than duplicates the work of other organizations involved in small business development.  For this reason we encourage the development of national and associate affiliates of the Council so we can continue to build the information exchange network in many countries.</a:t>
            </a:r>
            <a:endParaRPr lang="en-US" sz="2400" dirty="0"/>
          </a:p>
        </p:txBody>
      </p:sp>
    </p:spTree>
    <p:extLst>
      <p:ext uri="{BB962C8B-B14F-4D97-AF65-F5344CB8AC3E}">
        <p14:creationId xmlns:p14="http://schemas.microsoft.com/office/powerpoint/2010/main" val="391326379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Vision</a:t>
            </a:r>
            <a:endParaRPr lang="en-US" dirty="0"/>
          </a:p>
        </p:txBody>
      </p:sp>
      <p:sp>
        <p:nvSpPr>
          <p:cNvPr id="3" name="Content Placeholder 2"/>
          <p:cNvSpPr>
            <a:spLocks noGrp="1"/>
          </p:cNvSpPr>
          <p:nvPr>
            <p:ph idx="1"/>
          </p:nvPr>
        </p:nvSpPr>
        <p:spPr>
          <a:xfrm>
            <a:off x="453887" y="1387821"/>
            <a:ext cx="7089913" cy="1431579"/>
          </a:xfrm>
        </p:spPr>
        <p:txBody>
          <a:bodyPr/>
          <a:lstStyle/>
          <a:p>
            <a:r>
              <a:rPr lang="en-US" sz="2800" dirty="0" smtClean="0"/>
              <a:t>Leverage the unique member and affiliate expertise</a:t>
            </a:r>
            <a:endParaRPr lang="en-US" dirty="0" smtClean="0"/>
          </a:p>
        </p:txBody>
      </p:sp>
      <p:pic>
        <p:nvPicPr>
          <p:cNvPr id="4" name="Picture 3"/>
          <p:cNvPicPr>
            <a:picLocks noChangeAspect="1"/>
          </p:cNvPicPr>
          <p:nvPr/>
        </p:nvPicPr>
        <p:blipFill>
          <a:blip r:embed="rId2"/>
          <a:stretch>
            <a:fillRect/>
          </a:stretch>
        </p:blipFill>
        <p:spPr>
          <a:xfrm>
            <a:off x="0" y="2716037"/>
            <a:ext cx="9144000" cy="2433091"/>
          </a:xfrm>
          <a:prstGeom prst="rect">
            <a:avLst/>
          </a:prstGeom>
        </p:spPr>
      </p:pic>
    </p:spTree>
    <p:extLst>
      <p:ext uri="{BB962C8B-B14F-4D97-AF65-F5344CB8AC3E}">
        <p14:creationId xmlns:p14="http://schemas.microsoft.com/office/powerpoint/2010/main" val="235416688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Vision</a:t>
            </a:r>
            <a:endParaRPr lang="en-US" dirty="0"/>
          </a:p>
        </p:txBody>
      </p:sp>
      <p:sp>
        <p:nvSpPr>
          <p:cNvPr id="3" name="Content Placeholder 2"/>
          <p:cNvSpPr>
            <a:spLocks noGrp="1"/>
          </p:cNvSpPr>
          <p:nvPr>
            <p:ph idx="1"/>
          </p:nvPr>
        </p:nvSpPr>
        <p:spPr>
          <a:xfrm>
            <a:off x="453887" y="1387821"/>
            <a:ext cx="7547113" cy="1507779"/>
          </a:xfrm>
        </p:spPr>
        <p:txBody>
          <a:bodyPr/>
          <a:lstStyle/>
          <a:p>
            <a:r>
              <a:rPr lang="en-US" sz="2800" dirty="0" smtClean="0"/>
              <a:t>“Sit at table” with organizations and groups that influence entrepreneurship and SMEs.</a:t>
            </a:r>
            <a:endParaRPr lang="en-US" dirty="0" smtClean="0"/>
          </a:p>
        </p:txBody>
      </p:sp>
      <p:pic>
        <p:nvPicPr>
          <p:cNvPr id="4" name="Picture 3"/>
          <p:cNvPicPr>
            <a:picLocks noChangeAspect="1"/>
          </p:cNvPicPr>
          <p:nvPr/>
        </p:nvPicPr>
        <p:blipFill>
          <a:blip r:embed="rId2"/>
          <a:stretch>
            <a:fillRect/>
          </a:stretch>
        </p:blipFill>
        <p:spPr>
          <a:xfrm>
            <a:off x="89965" y="2286000"/>
            <a:ext cx="8596835" cy="3634919"/>
          </a:xfrm>
          <a:prstGeom prst="rect">
            <a:avLst/>
          </a:prstGeom>
        </p:spPr>
      </p:pic>
    </p:spTree>
    <p:extLst>
      <p:ext uri="{BB962C8B-B14F-4D97-AF65-F5344CB8AC3E}">
        <p14:creationId xmlns:p14="http://schemas.microsoft.com/office/powerpoint/2010/main" val="260653097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Strategic Financial Goals</a:t>
            </a:r>
            <a:endParaRPr lang="en-US" dirty="0"/>
          </a:p>
        </p:txBody>
      </p:sp>
      <p:sp>
        <p:nvSpPr>
          <p:cNvPr id="3" name="Content Placeholder 2"/>
          <p:cNvSpPr>
            <a:spLocks noGrp="1"/>
          </p:cNvSpPr>
          <p:nvPr>
            <p:ph idx="1"/>
          </p:nvPr>
        </p:nvSpPr>
        <p:spPr>
          <a:xfrm>
            <a:off x="457200" y="1219200"/>
            <a:ext cx="8229600" cy="4114800"/>
          </a:xfrm>
        </p:spPr>
        <p:txBody>
          <a:bodyPr/>
          <a:lstStyle/>
          <a:p>
            <a:pPr marL="0" indent="0">
              <a:buNone/>
            </a:pPr>
            <a:r>
              <a:rPr lang="en-US" dirty="0" smtClean="0"/>
              <a:t>Membership          $100,000 </a:t>
            </a:r>
            <a:r>
              <a:rPr lang="en-US" sz="2800" dirty="0" smtClean="0"/>
              <a:t>(4,000 members)</a:t>
            </a:r>
          </a:p>
          <a:p>
            <a:pPr marL="0" indent="0">
              <a:buNone/>
            </a:pPr>
            <a:r>
              <a:rPr lang="en-US" dirty="0" smtClean="0"/>
              <a:t>Partners/Sponsors  300,000</a:t>
            </a:r>
          </a:p>
          <a:p>
            <a:pPr marL="0" indent="0">
              <a:buNone/>
            </a:pPr>
            <a:r>
              <a:rPr lang="en-US" dirty="0" smtClean="0"/>
              <a:t>Conferences            150,000</a:t>
            </a:r>
          </a:p>
          <a:p>
            <a:pPr marL="0" indent="0">
              <a:buNone/>
            </a:pPr>
            <a:r>
              <a:rPr lang="en-US" dirty="0" smtClean="0"/>
              <a:t>Other programming </a:t>
            </a:r>
            <a:r>
              <a:rPr lang="en-US" u="sng" dirty="0" smtClean="0"/>
              <a:t>100,000</a:t>
            </a:r>
          </a:p>
          <a:p>
            <a:pPr marL="0" indent="0">
              <a:buNone/>
            </a:pPr>
            <a:r>
              <a:rPr lang="en-US" dirty="0"/>
              <a:t> </a:t>
            </a:r>
            <a:r>
              <a:rPr lang="en-US" dirty="0" smtClean="0"/>
              <a:t>                             $650,000</a:t>
            </a:r>
          </a:p>
          <a:p>
            <a:pPr marL="0" indent="0" algn="ctr">
              <a:buNone/>
            </a:pPr>
            <a:endParaRPr lang="en-US" sz="2400" dirty="0" smtClean="0">
              <a:solidFill>
                <a:srgbClr val="FF0000"/>
              </a:solidFill>
            </a:endParaRPr>
          </a:p>
          <a:p>
            <a:pPr marL="0" indent="0" algn="ctr">
              <a:buNone/>
            </a:pPr>
            <a:r>
              <a:rPr lang="en-US" sz="2400" dirty="0" smtClean="0">
                <a:solidFill>
                  <a:srgbClr val="FF0000"/>
                </a:solidFill>
              </a:rPr>
              <a:t>MEMBERSHIP AT 4,000 +</a:t>
            </a:r>
          </a:p>
          <a:p>
            <a:pPr marL="0" indent="0" algn="ctr">
              <a:buNone/>
            </a:pPr>
            <a:r>
              <a:rPr lang="en-US" sz="2400" dirty="0" smtClean="0">
                <a:solidFill>
                  <a:srgbClr val="FF0000"/>
                </a:solidFill>
              </a:rPr>
              <a:t>HAVE NOT COMPLETELY MET OTHERS </a:t>
            </a:r>
          </a:p>
          <a:p>
            <a:pPr marL="0" indent="0" algn="ctr">
              <a:buNone/>
            </a:pPr>
            <a:r>
              <a:rPr lang="en-US" sz="2400" dirty="0" smtClean="0">
                <a:solidFill>
                  <a:srgbClr val="FF0000"/>
                </a:solidFill>
              </a:rPr>
              <a:t>but reached the 50% Mark</a:t>
            </a:r>
            <a:endParaRPr lang="en-US" sz="2400" dirty="0">
              <a:solidFill>
                <a:srgbClr val="FF0000"/>
              </a:solidFill>
            </a:endParaRPr>
          </a:p>
        </p:txBody>
      </p:sp>
    </p:spTree>
    <p:extLst>
      <p:ext uri="{BB962C8B-B14F-4D97-AF65-F5344CB8AC3E}">
        <p14:creationId xmlns:p14="http://schemas.microsoft.com/office/powerpoint/2010/main" val="181440432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Affiliate Development</a:t>
            </a:r>
            <a:endParaRPr lang="en-US" dirty="0"/>
          </a:p>
        </p:txBody>
      </p:sp>
      <p:sp>
        <p:nvSpPr>
          <p:cNvPr id="3" name="Content Placeholder 2"/>
          <p:cNvSpPr>
            <a:spLocks noGrp="1"/>
          </p:cNvSpPr>
          <p:nvPr>
            <p:ph idx="1"/>
          </p:nvPr>
        </p:nvSpPr>
        <p:spPr>
          <a:xfrm>
            <a:off x="381000" y="1295400"/>
            <a:ext cx="7848600" cy="4114800"/>
          </a:xfrm>
        </p:spPr>
        <p:txBody>
          <a:bodyPr/>
          <a:lstStyle/>
          <a:p>
            <a:r>
              <a:rPr lang="en-US" sz="2400" dirty="0" smtClean="0"/>
              <a:t>Continue support and communication of existing affiliates:</a:t>
            </a:r>
            <a:br>
              <a:rPr lang="en-US" sz="2400" dirty="0" smtClean="0"/>
            </a:br>
            <a:r>
              <a:rPr lang="en-US" sz="2400" dirty="0" smtClean="0"/>
              <a:t>	- </a:t>
            </a:r>
            <a:r>
              <a:rPr lang="en-US" sz="2400" dirty="0" smtClean="0">
                <a:solidFill>
                  <a:srgbClr val="FF0000"/>
                </a:solidFill>
              </a:rPr>
              <a:t>Created websites for CCSBE and ECSB</a:t>
            </a:r>
            <a:br>
              <a:rPr lang="en-US" sz="2400" dirty="0" smtClean="0">
                <a:solidFill>
                  <a:srgbClr val="FF0000"/>
                </a:solidFill>
              </a:rPr>
            </a:br>
            <a:r>
              <a:rPr lang="en-US" sz="2400" dirty="0" smtClean="0">
                <a:solidFill>
                  <a:srgbClr val="FF0000"/>
                </a:solidFill>
              </a:rPr>
              <a:t>	- USASBE and ECSB uses ICSB 3</a:t>
            </a:r>
            <a:r>
              <a:rPr lang="en-US" sz="2400" baseline="30000" dirty="0" smtClean="0">
                <a:solidFill>
                  <a:srgbClr val="FF0000"/>
                </a:solidFill>
              </a:rPr>
              <a:t>rd</a:t>
            </a:r>
            <a:r>
              <a:rPr lang="en-US" sz="2400" dirty="0" smtClean="0">
                <a:solidFill>
                  <a:srgbClr val="FF0000"/>
                </a:solidFill>
              </a:rPr>
              <a:t> party </a:t>
            </a:r>
          </a:p>
          <a:p>
            <a:pPr marL="0" indent="0">
              <a:buNone/>
            </a:pPr>
            <a:r>
              <a:rPr lang="en-US" sz="2400" dirty="0">
                <a:solidFill>
                  <a:srgbClr val="FF0000"/>
                </a:solidFill>
              </a:rPr>
              <a:t> </a:t>
            </a:r>
            <a:r>
              <a:rPr lang="en-US" sz="2400" dirty="0" smtClean="0">
                <a:solidFill>
                  <a:srgbClr val="FF0000"/>
                </a:solidFill>
              </a:rPr>
              <a:t>            conference submissions system</a:t>
            </a:r>
          </a:p>
          <a:p>
            <a:pPr lvl="2"/>
            <a:endParaRPr lang="en-US" sz="1600" dirty="0" smtClean="0"/>
          </a:p>
          <a:p>
            <a:r>
              <a:rPr lang="en-US" sz="2400" dirty="0" smtClean="0"/>
              <a:t>Support Regional Affiliate Councils</a:t>
            </a:r>
          </a:p>
          <a:p>
            <a:pPr lvl="1"/>
            <a:r>
              <a:rPr lang="en-US" sz="2000" dirty="0" smtClean="0">
                <a:solidFill>
                  <a:srgbClr val="FF0000"/>
                </a:solidFill>
              </a:rPr>
              <a:t>ACSB is a success and MCSBE is launching soon with Kuwait, Saudi Arabia, Bahrain, and UAE</a:t>
            </a:r>
          </a:p>
          <a:p>
            <a:r>
              <a:rPr lang="en-US" sz="2400" dirty="0" smtClean="0"/>
              <a:t>Increase affiliates to 25 from 14</a:t>
            </a:r>
          </a:p>
          <a:p>
            <a:pPr lvl="1"/>
            <a:r>
              <a:rPr lang="en-US" sz="2000" dirty="0" smtClean="0">
                <a:solidFill>
                  <a:srgbClr val="FF0000"/>
                </a:solidFill>
              </a:rPr>
              <a:t>2007 we had 9 affiliates and 2 chapters</a:t>
            </a:r>
          </a:p>
          <a:p>
            <a:pPr lvl="1"/>
            <a:r>
              <a:rPr lang="en-US" sz="2000" dirty="0" smtClean="0">
                <a:solidFill>
                  <a:srgbClr val="FF0000"/>
                </a:solidFill>
              </a:rPr>
              <a:t>2019 we have </a:t>
            </a:r>
            <a:r>
              <a:rPr lang="en-US" sz="2000" b="1" dirty="0" smtClean="0">
                <a:solidFill>
                  <a:srgbClr val="FF0000"/>
                </a:solidFill>
              </a:rPr>
              <a:t>19 </a:t>
            </a:r>
            <a:r>
              <a:rPr lang="en-US" sz="2000" dirty="0" smtClean="0">
                <a:solidFill>
                  <a:srgbClr val="FF0000"/>
                </a:solidFill>
              </a:rPr>
              <a:t>affiliates </a:t>
            </a:r>
            <a:r>
              <a:rPr lang="en-US" sz="2000" smtClean="0">
                <a:solidFill>
                  <a:srgbClr val="FF0000"/>
                </a:solidFill>
              </a:rPr>
              <a:t>and </a:t>
            </a:r>
            <a:r>
              <a:rPr lang="en-US" sz="2000" smtClean="0">
                <a:solidFill>
                  <a:srgbClr val="FF0000"/>
                </a:solidFill>
              </a:rPr>
              <a:t>3 chapters</a:t>
            </a:r>
            <a:endParaRPr lang="en-US" sz="2000" dirty="0">
              <a:solidFill>
                <a:srgbClr val="FF0000"/>
              </a:solidFill>
            </a:endParaRPr>
          </a:p>
        </p:txBody>
      </p:sp>
    </p:spTree>
    <p:extLst>
      <p:ext uri="{BB962C8B-B14F-4D97-AF65-F5344CB8AC3E}">
        <p14:creationId xmlns:p14="http://schemas.microsoft.com/office/powerpoint/2010/main" val="151639993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08" y="0"/>
            <a:ext cx="8229600" cy="1143000"/>
          </a:xfrm>
        </p:spPr>
        <p:txBody>
          <a:bodyPr/>
          <a:lstStyle/>
          <a:p>
            <a:r>
              <a:rPr lang="en-US" dirty="0" smtClean="0"/>
              <a:t>Expand Programming</a:t>
            </a:r>
            <a:endParaRPr lang="en-US" dirty="0"/>
          </a:p>
        </p:txBody>
      </p:sp>
      <p:sp>
        <p:nvSpPr>
          <p:cNvPr id="3" name="Content Placeholder 2"/>
          <p:cNvSpPr>
            <a:spLocks noGrp="1"/>
          </p:cNvSpPr>
          <p:nvPr>
            <p:ph idx="1"/>
          </p:nvPr>
        </p:nvSpPr>
        <p:spPr>
          <a:xfrm>
            <a:off x="685800" y="990600"/>
            <a:ext cx="8229600" cy="4114800"/>
          </a:xfrm>
        </p:spPr>
        <p:txBody>
          <a:bodyPr/>
          <a:lstStyle/>
          <a:p>
            <a:r>
              <a:rPr lang="en-US" dirty="0" smtClean="0"/>
              <a:t>ICSB-managed conferences </a:t>
            </a:r>
            <a:r>
              <a:rPr lang="en-US" sz="2000" dirty="0" smtClean="0"/>
              <a:t>(</a:t>
            </a:r>
          </a:p>
          <a:p>
            <a:pPr lvl="1"/>
            <a:r>
              <a:rPr lang="en-US" sz="1800" dirty="0" smtClean="0">
                <a:solidFill>
                  <a:srgbClr val="FF0000"/>
                </a:solidFill>
              </a:rPr>
              <a:t>GW October</a:t>
            </a:r>
          </a:p>
          <a:p>
            <a:pPr lvl="1"/>
            <a:r>
              <a:rPr lang="en-US" sz="1800" dirty="0" smtClean="0">
                <a:solidFill>
                  <a:srgbClr val="FF0000"/>
                </a:solidFill>
              </a:rPr>
              <a:t>Italy (started in 2018)</a:t>
            </a:r>
          </a:p>
          <a:p>
            <a:pPr lvl="1"/>
            <a:r>
              <a:rPr lang="en-US" sz="1800" dirty="0" smtClean="0">
                <a:solidFill>
                  <a:srgbClr val="FF0000"/>
                </a:solidFill>
              </a:rPr>
              <a:t>France (starting in 2019)</a:t>
            </a:r>
          </a:p>
          <a:p>
            <a:pPr lvl="1"/>
            <a:r>
              <a:rPr lang="en-US" sz="1800" dirty="0" err="1" smtClean="0">
                <a:solidFill>
                  <a:srgbClr val="FF0000"/>
                </a:solidFill>
              </a:rPr>
              <a:t>Maccau</a:t>
            </a:r>
            <a:r>
              <a:rPr lang="en-US" sz="1800" dirty="0" smtClean="0">
                <a:solidFill>
                  <a:srgbClr val="FF0000"/>
                </a:solidFill>
              </a:rPr>
              <a:t> (starting in 2019)</a:t>
            </a:r>
          </a:p>
          <a:p>
            <a:r>
              <a:rPr lang="en-US" dirty="0" smtClean="0"/>
              <a:t>Clearinghouse</a:t>
            </a:r>
          </a:p>
          <a:p>
            <a:pPr lvl="1"/>
            <a:r>
              <a:rPr lang="en-US" sz="2000" dirty="0" smtClean="0">
                <a:solidFill>
                  <a:srgbClr val="FF0000"/>
                </a:solidFill>
              </a:rPr>
              <a:t>Started in 2018 with UAEU – in Ain, UAE</a:t>
            </a:r>
          </a:p>
          <a:p>
            <a:r>
              <a:rPr lang="en-US" dirty="0" smtClean="0"/>
              <a:t>Certification program(s)</a:t>
            </a:r>
          </a:p>
          <a:p>
            <a:pPr lvl="1"/>
            <a:r>
              <a:rPr lang="en-US" sz="2000" dirty="0" smtClean="0">
                <a:solidFill>
                  <a:srgbClr val="FF0000"/>
                </a:solidFill>
              </a:rPr>
              <a:t>Started in 2018 with 3 cohorts so far</a:t>
            </a:r>
          </a:p>
          <a:p>
            <a:r>
              <a:rPr lang="en-US" dirty="0" smtClean="0"/>
              <a:t>ICSB Academy – summer programs</a:t>
            </a:r>
          </a:p>
          <a:p>
            <a:pPr lvl="1"/>
            <a:r>
              <a:rPr lang="en-US" sz="2000" dirty="0" smtClean="0">
                <a:solidFill>
                  <a:srgbClr val="FF0000"/>
                </a:solidFill>
              </a:rPr>
              <a:t>Launched in 2015</a:t>
            </a:r>
            <a:endParaRPr lang="en-US" dirty="0" smtClean="0">
              <a:solidFill>
                <a:srgbClr val="FF0000"/>
              </a:solidFill>
            </a:endParaRPr>
          </a:p>
        </p:txBody>
      </p:sp>
    </p:spTree>
    <p:extLst>
      <p:ext uri="{BB962C8B-B14F-4D97-AF65-F5344CB8AC3E}">
        <p14:creationId xmlns:p14="http://schemas.microsoft.com/office/powerpoint/2010/main" val="142526023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12696</TotalTime>
  <Words>469</Words>
  <Application>Microsoft Macintosh PowerPoint</Application>
  <PresentationFormat>On-screen Show (4:3)</PresentationFormat>
  <Paragraphs>85</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Arial Black</vt:lpstr>
      <vt:lpstr>Default Design</vt:lpstr>
      <vt:lpstr>ICSB 2020  (January 24, 2019 Update)  </vt:lpstr>
      <vt:lpstr>2006 Vision &amp; Strategy Committee – Key Issues</vt:lpstr>
      <vt:lpstr>Mission</vt:lpstr>
      <vt:lpstr>Vision</vt:lpstr>
      <vt:lpstr>Strategic Vision</vt:lpstr>
      <vt:lpstr>Strategic Vision</vt:lpstr>
      <vt:lpstr>2020 Strategic Financial Goals</vt:lpstr>
      <vt:lpstr>Affiliate Development</vt:lpstr>
      <vt:lpstr>Expand Programming</vt:lpstr>
      <vt:lpstr>Expand Programming (CONTD)</vt:lpstr>
      <vt:lpstr>Role of IO</vt:lpstr>
      <vt:lpstr>IO in 2020? </vt:lpstr>
      <vt:lpstr>Is It Possible?</vt:lpstr>
    </vt:vector>
  </TitlesOfParts>
  <Company>Ascension</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ICSB PR Summit 2007</dc:title>
  <dc:creator>CHM</dc:creator>
  <cp:lastModifiedBy>Microsoft Office User</cp:lastModifiedBy>
  <cp:revision>240</cp:revision>
  <dcterms:created xsi:type="dcterms:W3CDTF">2004-05-30T18:34:46Z</dcterms:created>
  <dcterms:modified xsi:type="dcterms:W3CDTF">2019-01-22T17:55:08Z</dcterms:modified>
</cp:coreProperties>
</file>