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58" r:id="rId2"/>
    <p:sldId id="257" r:id="rId3"/>
    <p:sldId id="259" r:id="rId4"/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1"/>
    <p:restoredTop sz="94692"/>
  </p:normalViewPr>
  <p:slideViewPr>
    <p:cSldViewPr snapToGrid="0" snapToObjects="1">
      <p:cViewPr varScale="1">
        <p:scale>
          <a:sx n="75" d="100"/>
          <a:sy n="75" d="100"/>
        </p:scale>
        <p:origin x="176" y="5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1394E9-3634-F645-BDAE-8AB0044F7B7C}" type="datetimeFigureOut">
              <a:rPr lang="en-US" smtClean="0"/>
              <a:t>6/15/17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03B711-6EA5-0743-B124-1E63620C0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9860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93F8D-E2F2-944A-B570-B489546D2AF7}" type="datetimeFigureOut">
              <a:rPr lang="en-US" smtClean="0"/>
              <a:t>6/15/17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FFD1C-BCD7-7A47-840D-2481C249F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235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93F8D-E2F2-944A-B570-B489546D2AF7}" type="datetimeFigureOut">
              <a:rPr lang="en-US" smtClean="0"/>
              <a:t>6/15/17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FFD1C-BCD7-7A47-840D-2481C249F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98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93F8D-E2F2-944A-B570-B489546D2AF7}" type="datetimeFigureOut">
              <a:rPr lang="en-US" smtClean="0"/>
              <a:t>6/15/17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FFD1C-BCD7-7A47-840D-2481C249F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492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93F8D-E2F2-944A-B570-B489546D2AF7}" type="datetimeFigureOut">
              <a:rPr lang="en-US" smtClean="0"/>
              <a:t>6/15/17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FFD1C-BCD7-7A47-840D-2481C249F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294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93F8D-E2F2-944A-B570-B489546D2AF7}" type="datetimeFigureOut">
              <a:rPr lang="en-US" smtClean="0"/>
              <a:t>6/15/17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FFD1C-BCD7-7A47-840D-2481C249F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450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93F8D-E2F2-944A-B570-B489546D2AF7}" type="datetimeFigureOut">
              <a:rPr lang="en-US" smtClean="0"/>
              <a:t>6/15/17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FFD1C-BCD7-7A47-840D-2481C249F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92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93F8D-E2F2-944A-B570-B489546D2AF7}" type="datetimeFigureOut">
              <a:rPr lang="en-US" smtClean="0"/>
              <a:t>6/15/17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FFD1C-BCD7-7A47-840D-2481C249F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968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93F8D-E2F2-944A-B570-B489546D2AF7}" type="datetimeFigureOut">
              <a:rPr lang="en-US" smtClean="0"/>
              <a:t>6/15/17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FFD1C-BCD7-7A47-840D-2481C249F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761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93F8D-E2F2-944A-B570-B489546D2AF7}" type="datetimeFigureOut">
              <a:rPr lang="en-US" smtClean="0"/>
              <a:t>6/15/17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FFD1C-BCD7-7A47-840D-2481C249F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016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93F8D-E2F2-944A-B570-B489546D2AF7}" type="datetimeFigureOut">
              <a:rPr lang="en-US" smtClean="0"/>
              <a:t>6/15/17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FFD1C-BCD7-7A47-840D-2481C249F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560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93F8D-E2F2-944A-B570-B489546D2AF7}" type="datetimeFigureOut">
              <a:rPr lang="en-US" smtClean="0"/>
              <a:t>6/15/17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FFD1C-BCD7-7A47-840D-2481C249F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525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D93F8D-E2F2-944A-B570-B489546D2AF7}" type="datetimeFigureOut">
              <a:rPr lang="en-US" smtClean="0"/>
              <a:t>6/15/17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FFD1C-BCD7-7A47-840D-2481C249F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278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1" y="365125"/>
            <a:ext cx="1397000" cy="1338605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 dirty="0" smtClean="0"/>
              <a:t>          </a:t>
            </a:r>
            <a:r>
              <a:rPr lang="en-US" sz="1400" b="1" dirty="0" smtClean="0">
                <a:latin typeface="Times New Roman" charset="0"/>
                <a:ea typeface="Times New Roman" charset="0"/>
                <a:cs typeface="Times New Roman" charset="0"/>
              </a:rPr>
              <a:t>TM                                               </a:t>
            </a:r>
            <a:r>
              <a:rPr lang="en-US" b="1" dirty="0" smtClean="0"/>
              <a:t>ICSB 2030 Products/Services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98132" y="1825625"/>
            <a:ext cx="9355667" cy="4351338"/>
          </a:xfrm>
        </p:spPr>
        <p:txBody>
          <a:bodyPr/>
          <a:lstStyle/>
          <a:p>
            <a:endParaRPr lang="en-US" dirty="0" smtClean="0"/>
          </a:p>
          <a:p>
            <a:r>
              <a:rPr lang="en-US" sz="3000" dirty="0" smtClean="0"/>
              <a:t>Trademark/copyright brand</a:t>
            </a:r>
          </a:p>
          <a:p>
            <a:endParaRPr lang="en-US" sz="3000" dirty="0" smtClean="0"/>
          </a:p>
          <a:p>
            <a:r>
              <a:rPr lang="en-US" sz="3000" dirty="0" smtClean="0"/>
              <a:t>Leverage/co-brand ICSBTM/affiliate/partner</a:t>
            </a:r>
          </a:p>
          <a:p>
            <a:pPr lvl="1"/>
            <a:r>
              <a:rPr lang="en-US" sz="3000" dirty="0" smtClean="0"/>
              <a:t>Products</a:t>
            </a:r>
          </a:p>
          <a:p>
            <a:pPr lvl="1"/>
            <a:r>
              <a:rPr lang="en-US" sz="3000" dirty="0" smtClean="0"/>
              <a:t>Services</a:t>
            </a:r>
          </a:p>
          <a:p>
            <a:pPr lvl="1"/>
            <a:r>
              <a:rPr lang="en-US" sz="3000" dirty="0" smtClean="0"/>
              <a:t>Events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402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1" y="365125"/>
            <a:ext cx="1397000" cy="1338605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 dirty="0" smtClean="0"/>
              <a:t>          </a:t>
            </a:r>
            <a:r>
              <a:rPr lang="en-US" sz="1400" b="1" dirty="0" smtClean="0">
                <a:latin typeface="Times New Roman" charset="0"/>
                <a:ea typeface="Times New Roman" charset="0"/>
                <a:cs typeface="Times New Roman" charset="0"/>
              </a:rPr>
              <a:t>TM</a:t>
            </a:r>
            <a:r>
              <a:rPr lang="en-US" sz="1400" dirty="0" smtClean="0"/>
              <a:t>                                                                                                                       </a:t>
            </a:r>
            <a:r>
              <a:rPr lang="en-US" b="1" dirty="0" smtClean="0"/>
              <a:t>Current Portfolio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24375"/>
          </a:xfrm>
        </p:spPr>
        <p:txBody>
          <a:bodyPr>
            <a:noAutofit/>
          </a:bodyPr>
          <a:lstStyle/>
          <a:p>
            <a:r>
              <a:rPr lang="en-US" sz="3000" dirty="0"/>
              <a:t>Annual ICSB conference</a:t>
            </a:r>
          </a:p>
          <a:p>
            <a:r>
              <a:rPr lang="en-US" sz="3000" dirty="0" smtClean="0"/>
              <a:t>JSBM</a:t>
            </a:r>
            <a:endParaRPr lang="en-US" sz="3000" dirty="0"/>
          </a:p>
          <a:p>
            <a:r>
              <a:rPr lang="en-US" sz="3000" dirty="0"/>
              <a:t>Affiliate &amp; regional affiliate organization conferences &amp; events</a:t>
            </a:r>
          </a:p>
          <a:p>
            <a:r>
              <a:rPr lang="en-US" sz="3000" dirty="0"/>
              <a:t>ICSB Academy (create brand) – offer through affiliates or independently 6 times per year)</a:t>
            </a:r>
          </a:p>
          <a:p>
            <a:r>
              <a:rPr lang="en-US" sz="3000" dirty="0" smtClean="0"/>
              <a:t>UN MSME Day</a:t>
            </a:r>
          </a:p>
          <a:p>
            <a:r>
              <a:rPr lang="en-US" sz="3000" dirty="0" smtClean="0"/>
              <a:t>GW Global Conference </a:t>
            </a:r>
            <a:r>
              <a:rPr lang="en-US" sz="3000" dirty="0"/>
              <a:t>partnership</a:t>
            </a:r>
          </a:p>
          <a:p>
            <a:r>
              <a:rPr lang="en-US" sz="3000" dirty="0"/>
              <a:t>Doctoral consortium (expand in conjunction with affiliates – Asia, South &amp; Latin America, Sub-Saharan Africa</a:t>
            </a:r>
            <a:r>
              <a:rPr lang="en-US" sz="3000" dirty="0" smtClean="0">
                <a:effectLst/>
              </a:rPr>
              <a:t> 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30853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1" y="365125"/>
            <a:ext cx="1397000" cy="1338605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 dirty="0" smtClean="0"/>
              <a:t>          </a:t>
            </a:r>
            <a:r>
              <a:rPr lang="en-US" sz="1400" b="1" dirty="0" smtClean="0">
                <a:latin typeface="Times New Roman" charset="0"/>
                <a:ea typeface="Times New Roman" charset="0"/>
                <a:cs typeface="Times New Roman" charset="0"/>
              </a:rPr>
              <a:t>TM</a:t>
            </a:r>
            <a:r>
              <a:rPr lang="en-US" sz="1400" dirty="0" smtClean="0"/>
              <a:t>                                        </a:t>
            </a:r>
            <a:r>
              <a:rPr lang="en-US" b="1" dirty="0" smtClean="0"/>
              <a:t>New Products/Services by 2030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07066" y="1825625"/>
            <a:ext cx="9245601" cy="4351338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sz="3000" dirty="0" smtClean="0"/>
              <a:t>New </a:t>
            </a:r>
            <a:r>
              <a:rPr lang="en-US" sz="3000" dirty="0"/>
              <a:t>journal (</a:t>
            </a:r>
            <a:r>
              <a:rPr lang="en-US" sz="3000" dirty="0" smtClean="0"/>
              <a:t>JEMS)</a:t>
            </a:r>
            <a:endParaRPr lang="en-US" sz="3000" dirty="0"/>
          </a:p>
          <a:p>
            <a:r>
              <a:rPr lang="en-US" sz="3000" dirty="0" smtClean="0"/>
              <a:t>Expand </a:t>
            </a:r>
            <a:r>
              <a:rPr lang="en-US" sz="3000" dirty="0"/>
              <a:t>certificate programs to at least 6 with each offered at least 2 times each </a:t>
            </a:r>
            <a:r>
              <a:rPr lang="en-US" sz="3000" dirty="0" smtClean="0"/>
              <a:t>year</a:t>
            </a:r>
          </a:p>
          <a:p>
            <a:pPr marL="228600" lvl="1">
              <a:spcBef>
                <a:spcPts val="1000"/>
              </a:spcBef>
            </a:pPr>
            <a:r>
              <a:rPr lang="en-US" sz="3000" dirty="0" smtClean="0"/>
              <a:t>Sponsored think-tank/Institute</a:t>
            </a:r>
          </a:p>
          <a:p>
            <a:pPr marL="228600" lvl="1">
              <a:spcBef>
                <a:spcPts val="1000"/>
              </a:spcBef>
            </a:pPr>
            <a:r>
              <a:rPr lang="en-US" sz="3000" dirty="0" smtClean="0"/>
              <a:t>At least one $500,000 partnership per year</a:t>
            </a:r>
          </a:p>
          <a:p>
            <a:pPr marL="228600" lvl="1">
              <a:spcBef>
                <a:spcPts val="1000"/>
              </a:spcBef>
            </a:pPr>
            <a:endParaRPr lang="en-US" sz="3000" dirty="0" smtClean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485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1" y="365125"/>
            <a:ext cx="1397000" cy="1338605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 dirty="0" smtClean="0"/>
              <a:t>          </a:t>
            </a:r>
            <a:r>
              <a:rPr lang="en-US" sz="1400" b="1" dirty="0" smtClean="0">
                <a:latin typeface="Times New Roman" charset="0"/>
                <a:ea typeface="Times New Roman" charset="0"/>
                <a:cs typeface="Times New Roman" charset="0"/>
              </a:rPr>
              <a:t>TM</a:t>
            </a:r>
            <a:r>
              <a:rPr lang="en-US" sz="1400" dirty="0" smtClean="0"/>
              <a:t>                                  </a:t>
            </a:r>
            <a:r>
              <a:rPr lang="en-US" b="1" dirty="0" smtClean="0"/>
              <a:t>New Products/Services by 2030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22400" y="2426229"/>
            <a:ext cx="9398000" cy="3750733"/>
          </a:xfrm>
        </p:spPr>
        <p:txBody>
          <a:bodyPr/>
          <a:lstStyle/>
          <a:p>
            <a:r>
              <a:rPr lang="en-US" sz="3000" dirty="0" smtClean="0"/>
              <a:t>Make key resources available in Arabic, Chinese, English, Hindi, and Spanish</a:t>
            </a:r>
          </a:p>
          <a:p>
            <a:r>
              <a:rPr lang="en-US" sz="3000" dirty="0" smtClean="0"/>
              <a:t>New regional affiliate organizations in India, South America, North America, Sub-Saharan Africa </a:t>
            </a:r>
          </a:p>
          <a:p>
            <a:r>
              <a:rPr lang="en-US" dirty="0" smtClean="0"/>
              <a:t>Expand research and data availability (</a:t>
            </a:r>
            <a:r>
              <a:rPr lang="en-US" dirty="0" err="1" smtClean="0"/>
              <a:t>eg</a:t>
            </a:r>
            <a:r>
              <a:rPr lang="en-US" dirty="0" smtClean="0"/>
              <a:t>, Kaufmann) globally (fee based)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1423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158</Words>
  <Application>Microsoft Macintosh PowerPoint</Application>
  <PresentationFormat>Widescreen</PresentationFormat>
  <Paragraphs>27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Calibri</vt:lpstr>
      <vt:lpstr>Calibri Light</vt:lpstr>
      <vt:lpstr>Times New Roman</vt:lpstr>
      <vt:lpstr>Arial</vt:lpstr>
      <vt:lpstr>Office Theme</vt:lpstr>
      <vt:lpstr>          TM                                               ICSB 2030 Products/Services</vt:lpstr>
      <vt:lpstr>          TM                                                                                                                       Current Portfolio</vt:lpstr>
      <vt:lpstr>          TM                                        New Products/Services by 2030</vt:lpstr>
      <vt:lpstr>          TM                                  New Products/Services by 2030 </vt:lpstr>
    </vt:vector>
  </TitlesOfParts>
  <Company/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4</cp:revision>
  <dcterms:created xsi:type="dcterms:W3CDTF">2017-06-15T10:13:54Z</dcterms:created>
  <dcterms:modified xsi:type="dcterms:W3CDTF">2017-06-15T10:50:08Z</dcterms:modified>
</cp:coreProperties>
</file>